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83" r:id="rId4"/>
    <p:sldId id="268" r:id="rId5"/>
    <p:sldId id="284" r:id="rId6"/>
    <p:sldId id="276" r:id="rId7"/>
    <p:sldId id="278" r:id="rId8"/>
    <p:sldId id="279" r:id="rId9"/>
    <p:sldId id="277" r:id="rId10"/>
    <p:sldId id="290" r:id="rId11"/>
    <p:sldId id="264" r:id="rId12"/>
    <p:sldId id="265" r:id="rId13"/>
    <p:sldId id="266" r:id="rId14"/>
    <p:sldId id="285" r:id="rId15"/>
    <p:sldId id="286" r:id="rId16"/>
    <p:sldId id="287" r:id="rId17"/>
    <p:sldId id="267" r:id="rId18"/>
    <p:sldId id="269" r:id="rId19"/>
    <p:sldId id="270" r:id="rId20"/>
    <p:sldId id="271" r:id="rId21"/>
    <p:sldId id="273" r:id="rId22"/>
    <p:sldId id="272" r:id="rId23"/>
    <p:sldId id="262" r:id="rId24"/>
    <p:sldId id="282" r:id="rId25"/>
    <p:sldId id="274" r:id="rId26"/>
    <p:sldId id="275" r:id="rId27"/>
    <p:sldId id="288" r:id="rId28"/>
    <p:sldId id="259" r:id="rId29"/>
    <p:sldId id="280" r:id="rId30"/>
    <p:sldId id="260" r:id="rId31"/>
    <p:sldId id="289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5E59"/>
    <a:srgbClr val="27B4B7"/>
    <a:srgbClr val="EF8F42"/>
    <a:srgbClr val="6F6F6F"/>
    <a:srgbClr val="EF9043"/>
    <a:srgbClr val="7EA5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75"/>
    <p:restoredTop sz="94648"/>
  </p:normalViewPr>
  <p:slideViewPr>
    <p:cSldViewPr snapToGrid="0" snapToObjects="1">
      <p:cViewPr>
        <p:scale>
          <a:sx n="141" d="100"/>
          <a:sy n="141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4.png>
</file>

<file path=ppt/media/image2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4CBF02-8722-4046-8302-667214EE8920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320C47-5BB6-E545-AFF1-4A03302947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1318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missing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trait values for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355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20C47-5BB6-E545-AFF1-4A03302947D9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8771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missing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trait values for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355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20C47-5BB6-E545-AFF1-4A03302947D9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7302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missing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trait values for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355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20C47-5BB6-E545-AFF1-4A03302947D9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3110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trait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associated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their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range change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present-day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2100.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Arrows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relations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traits and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PCoA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axes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H: Habitat; FM: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Feeding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mode; ST: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Spawning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type.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20C47-5BB6-E545-AFF1-4A03302947D9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2847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the shift of </a:t>
            </a:r>
            <a:r>
              <a:rPr lang="fr-FR" sz="1200" dirty="0" err="1"/>
              <a:t>ecoregion</a:t>
            </a:r>
            <a:r>
              <a:rPr lang="fr-FR" sz="1200" dirty="0"/>
              <a:t> </a:t>
            </a:r>
            <a:r>
              <a:rPr lang="fr-FR" sz="1200" dirty="0" err="1"/>
              <a:t>centroid</a:t>
            </a:r>
            <a:r>
              <a:rPr lang="fr-FR" sz="1200" dirty="0"/>
              <a:t> </a:t>
            </a:r>
            <a:r>
              <a:rPr lang="fr-FR" sz="1200" dirty="0" err="1"/>
              <a:t>related</a:t>
            </a:r>
            <a:r>
              <a:rPr lang="fr-FR" sz="1200" dirty="0"/>
              <a:t> to the </a:t>
            </a:r>
            <a:r>
              <a:rPr lang="fr-FR" sz="1200" dirty="0" err="1"/>
              <a:t>functional</a:t>
            </a:r>
            <a:r>
              <a:rPr lang="fr-FR" sz="1200" dirty="0"/>
              <a:t> traits.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20C47-5BB6-E545-AFF1-4A03302947D9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8002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the shift of </a:t>
            </a:r>
            <a:r>
              <a:rPr lang="fr-FR" sz="1200" dirty="0" err="1"/>
              <a:t>ecoregion</a:t>
            </a:r>
            <a:r>
              <a:rPr lang="fr-FR" sz="1200" dirty="0"/>
              <a:t> </a:t>
            </a:r>
            <a:r>
              <a:rPr lang="fr-FR" sz="1200" dirty="0" err="1"/>
              <a:t>centroid</a:t>
            </a:r>
            <a:r>
              <a:rPr lang="fr-FR" sz="1200" dirty="0"/>
              <a:t> </a:t>
            </a:r>
            <a:r>
              <a:rPr lang="fr-FR" sz="1200" dirty="0" err="1"/>
              <a:t>related</a:t>
            </a:r>
            <a:r>
              <a:rPr lang="fr-FR" sz="1200" dirty="0"/>
              <a:t> to the </a:t>
            </a:r>
            <a:r>
              <a:rPr lang="fr-FR" sz="1200" dirty="0" err="1"/>
              <a:t>functional</a:t>
            </a:r>
            <a:r>
              <a:rPr lang="fr-FR" sz="1200" dirty="0"/>
              <a:t> traits.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20C47-5BB6-E545-AFF1-4A03302947D9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864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8B19D2-A016-7D42-87F0-16F7A2E12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C0834E2-1EAC-EA46-86E5-42F8472835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3FB23F5-4F04-8840-9A43-F847E175E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93B218-569C-B240-AB73-F0E516011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A6256E-3E15-DE4D-8430-F46574046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6217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F8E53C-ED5C-D643-ADBA-FFA0013DC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F273B9B-52D1-6949-9302-BDA5998BB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12E488-753A-3E4B-B692-F8C0BAF8E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045784-9338-4545-B1B6-31B5AF228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98B4D2-54F2-E541-95C0-7A911979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4643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BD721A2-B90D-954F-9476-712F35E1E0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830D11E-3CB4-D449-9D0C-55E4783BBF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F22021-AEA6-8542-9BAD-408905DA9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C9364F4-E0D8-134A-B18D-0F74CD745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C07BE73-71A3-3F44-9D4D-1B429F77A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243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3FAF34-2943-654C-8E6E-790A6D068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52E6A4-09BF-4743-889C-231D56008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DB10C0B-EFDC-0C48-A33E-0375CE330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73DBBC-9595-AC47-BCBB-12945D619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48B3DD-40D4-234A-9747-1ECEA85F0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3885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7DC95E-62CF-0741-A435-9F41CD19A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4981941-ECC4-4648-8E55-62E885551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D5A334E-4B7D-F041-B0E3-54A5B8332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A50F8E3-1EF0-824F-ADF7-8D88FC348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8C66AF6-1398-C242-843A-3B713342B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6413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89F0DB-7274-2F42-A307-FCF06131F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BCBEBF-B38B-E64C-ADAC-489F3B20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CDB94C7-638D-204D-A80C-9FC966D470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0CBF68-CCBA-2E47-9597-530F510F9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1E75977-EB1B-3B47-9030-E81156A7B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EDC0C39-C285-0F43-ABF4-940D57DD6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1140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835E15-361B-5348-85C9-E9999020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A4A8E81-82C2-F544-8A48-434C956137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43F6BAE-BD05-6941-9045-3CF9D741D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FDA0870-7432-9C47-A685-F7609D09A0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B414A7F-674E-014C-9AED-3E87F61D86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D52DC72-4F3D-C641-B691-8345A0993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642E7C6-AA8E-0345-BF39-1918F8686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0BBFCC2-4D4B-0344-AE81-2A1353570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538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33DE98-6FE0-F747-A4B6-0E871F32D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6E7DA9B-9844-DC4D-B837-3BB993789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4E63C86-51E5-CB4E-A05E-2D935A431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2A8E4A0-BC46-F649-A6BD-BA547A8D7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427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1EC68CD-92E3-A341-8AF4-0BADA3626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FF130F4-6FFE-1447-9B20-B07308914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261908B-8688-014A-980C-F281320A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2215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EBC47D-7365-964A-ABD6-ABCD5CD11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D4CBBA-7497-7E4E-B3C7-5B6523CAA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5962972-4D15-134F-BBA3-FCAC0845C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6309A9-915E-DD41-98ED-AE3CA9E53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5B0D488-9749-8F41-9942-092514EB9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4009ABC-CB0C-0549-8279-D818BC08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8716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CA1B17-511F-844D-A378-D504FC55B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D13E6BF-124E-8741-A2A0-757D416202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9B2499D-449E-C342-AB42-5BB24A3A1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6C3D64-41C5-694F-830E-1F1501C37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8D3E7BC-6F71-6646-AB13-AF16214B0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D51AE15-8112-A447-81CB-B54DBEF72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2654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F73253F-B995-E241-8F51-C3CB6E5E3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62F6DF0-4F7E-1E45-A82D-E2730CB9C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6C43975-B176-E34B-98A9-762F736C12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3BF3D-0822-5C4F-B30C-F5BCBB1F4B89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57C667C-19DF-3545-A73E-5100953CC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FF3509-147F-1242-A5B1-A16B7F170B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DE617-CB5F-5841-854A-00747EB778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648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bg1"/>
                    </a:solidFill>
                  </a:rPr>
                  <a:t>Introduction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109FE58C-4AE8-A040-91FE-07A38F81C122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85C86B72-42B2-F341-8C60-CB61BE4B0422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4B1B7D31-282A-544A-ABA0-2B896E561416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8287C911-14C8-A441-A172-110D7DBD1865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2" name="Ellipse 61">
            <a:extLst>
              <a:ext uri="{FF2B5EF4-FFF2-40B4-BE49-F238E27FC236}">
                <a16:creationId xmlns:a16="http://schemas.microsoft.com/office/drawing/2014/main" id="{A7221988-8CBD-4E4D-8D31-B3BF089CA710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3" name="Ellipse 62">
            <a:extLst>
              <a:ext uri="{FF2B5EF4-FFF2-40B4-BE49-F238E27FC236}">
                <a16:creationId xmlns:a16="http://schemas.microsoft.com/office/drawing/2014/main" id="{7BA0ABF1-24F9-4841-B4A5-36C2C66C4EBA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AAE2649-F907-2947-BAF1-CAA86A132F1B}"/>
              </a:ext>
            </a:extLst>
          </p:cNvPr>
          <p:cNvSpPr/>
          <p:nvPr/>
        </p:nvSpPr>
        <p:spPr>
          <a:xfrm>
            <a:off x="2626604" y="2370944"/>
            <a:ext cx="693879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Task 3 Forecasts  / Sub-project 3.3</a:t>
            </a:r>
            <a:endParaRPr lang="en-US" sz="2400" b="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Exploring changes in functional diversity under climate change</a:t>
            </a:r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fr-FR" sz="2000" dirty="0"/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43AA4509-F56B-0D4F-A359-AA4C0A50B5C7}"/>
              </a:ext>
            </a:extLst>
          </p:cNvPr>
          <p:cNvSpPr txBox="1"/>
          <p:nvPr/>
        </p:nvSpPr>
        <p:spPr>
          <a:xfrm>
            <a:off x="5422920" y="4160456"/>
            <a:ext cx="1346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Etienne Fort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2974B482-4F29-4743-83E9-6ADAF7C57C01}"/>
              </a:ext>
            </a:extLst>
          </p:cNvPr>
          <p:cNvSpPr txBox="1"/>
          <p:nvPr/>
        </p:nvSpPr>
        <p:spPr>
          <a:xfrm>
            <a:off x="4734473" y="3696574"/>
            <a:ext cx="2723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Wednesday</a:t>
            </a:r>
            <a:r>
              <a:rPr lang="fr-FR" dirty="0"/>
              <a:t>, </a:t>
            </a:r>
            <a:r>
              <a:rPr lang="fr-FR" dirty="0" err="1"/>
              <a:t>June</a:t>
            </a:r>
            <a:r>
              <a:rPr lang="fr-FR" dirty="0"/>
              <a:t> 7</a:t>
            </a:r>
            <a:r>
              <a:rPr lang="fr-FR" baseline="30000" dirty="0"/>
              <a:t>th</a:t>
            </a:r>
            <a:r>
              <a:rPr lang="fr-FR" dirty="0"/>
              <a:t> 2023</a:t>
            </a:r>
          </a:p>
        </p:txBody>
      </p:sp>
      <p:pic>
        <p:nvPicPr>
          <p:cNvPr id="67" name="Image 66">
            <a:extLst>
              <a:ext uri="{FF2B5EF4-FFF2-40B4-BE49-F238E27FC236}">
                <a16:creationId xmlns:a16="http://schemas.microsoft.com/office/drawing/2014/main" id="{787D6740-783D-6040-929D-0AF2FD374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85" y="4991427"/>
            <a:ext cx="3245885" cy="1201695"/>
          </a:xfrm>
          <a:prstGeom prst="rect">
            <a:avLst/>
          </a:prstGeom>
        </p:spPr>
      </p:pic>
      <p:pic>
        <p:nvPicPr>
          <p:cNvPr id="68" name="Image 67">
            <a:extLst>
              <a:ext uri="{FF2B5EF4-FFF2-40B4-BE49-F238E27FC236}">
                <a16:creationId xmlns:a16="http://schemas.microsoft.com/office/drawing/2014/main" id="{F9C7CE30-255D-9C41-8289-39E6C43F4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4676" y="4880492"/>
            <a:ext cx="2967324" cy="188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49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and </a:t>
                </a:r>
                <a:r>
                  <a:rPr lang="fr-FR" sz="1200" dirty="0" err="1">
                    <a:solidFill>
                      <a:schemeClr val="bg1"/>
                    </a:solidFill>
                  </a:rPr>
                  <a:t>Methods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pic>
        <p:nvPicPr>
          <p:cNvPr id="53" name="Image 52">
            <a:extLst>
              <a:ext uri="{FF2B5EF4-FFF2-40B4-BE49-F238E27FC236}">
                <a16:creationId xmlns:a16="http://schemas.microsoft.com/office/drawing/2014/main" id="{485BBCB9-DBAD-A643-89C6-B8F4C8191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758" y="2599205"/>
            <a:ext cx="8033141" cy="1941126"/>
          </a:xfrm>
          <a:prstGeom prst="rect">
            <a:avLst/>
          </a:prstGeom>
        </p:spPr>
      </p:pic>
      <p:sp>
        <p:nvSpPr>
          <p:cNvPr id="54" name="Ellipse 53">
            <a:extLst>
              <a:ext uri="{FF2B5EF4-FFF2-40B4-BE49-F238E27FC236}">
                <a16:creationId xmlns:a16="http://schemas.microsoft.com/office/drawing/2014/main" id="{4077FFCF-801B-C644-96D5-582B38D1D4A5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18ECC230-4367-3140-8D9F-344D527BECB9}"/>
              </a:ext>
            </a:extLst>
          </p:cNvPr>
          <p:cNvSpPr txBox="1"/>
          <p:nvPr/>
        </p:nvSpPr>
        <p:spPr>
          <a:xfrm>
            <a:off x="107920" y="708087"/>
            <a:ext cx="434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Species</a:t>
            </a:r>
            <a:r>
              <a:rPr lang="fr-FR" b="1" dirty="0"/>
              <a:t> distribution shift</a:t>
            </a:r>
            <a:endParaRPr lang="fr-FR" b="1" i="1" dirty="0"/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7E46A7D1-CF55-DA47-A57C-650222CC67BF}"/>
              </a:ext>
            </a:extLst>
          </p:cNvPr>
          <p:cNvSpPr/>
          <p:nvPr/>
        </p:nvSpPr>
        <p:spPr>
          <a:xfrm>
            <a:off x="3091013" y="26499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869E9377-99BC-7544-B698-8E1013B98D5E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2074E1B3-8D26-7740-A6F5-B7A940874B4A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E59D4BD5-E94B-A44F-AF87-DAD4CF106FA4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5CFF0D88-E984-B344-BEBE-B220127B5FB5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FFCEC8DE-20F1-3642-95D2-98BFB61E533E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61132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-8256" y="473802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E6DBC52-AB2C-1849-BC86-7DBC190E6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4309" y="1133382"/>
            <a:ext cx="6989024" cy="5241768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B00369C-11EB-2441-947D-1B8FFBAC2EE3}"/>
              </a:ext>
            </a:extLst>
          </p:cNvPr>
          <p:cNvSpPr txBox="1"/>
          <p:nvPr/>
        </p:nvSpPr>
        <p:spPr>
          <a:xfrm>
            <a:off x="107920" y="708087"/>
            <a:ext cx="434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Future changes of </a:t>
            </a:r>
            <a:r>
              <a:rPr lang="fr-FR" b="1" dirty="0" err="1"/>
              <a:t>environmental</a:t>
            </a:r>
            <a:r>
              <a:rPr lang="fr-FR" b="1" dirty="0"/>
              <a:t> conditions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3756A43-4FDE-2C41-BBE1-29903A40F6E9}"/>
              </a:ext>
            </a:extLst>
          </p:cNvPr>
          <p:cNvSpPr txBox="1"/>
          <p:nvPr/>
        </p:nvSpPr>
        <p:spPr>
          <a:xfrm>
            <a:off x="5073073" y="5359487"/>
            <a:ext cx="40598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Fig.1 : </a:t>
            </a:r>
            <a:r>
              <a:rPr lang="fr-FR" sz="1400" dirty="0" err="1"/>
              <a:t>Maps</a:t>
            </a:r>
            <a:r>
              <a:rPr lang="fr-FR" sz="1400" dirty="0"/>
              <a:t> of </a:t>
            </a:r>
            <a:r>
              <a:rPr lang="fr-FR" sz="1400" dirty="0" err="1"/>
              <a:t>environmental</a:t>
            </a:r>
            <a:r>
              <a:rPr lang="fr-FR" sz="1400" dirty="0"/>
              <a:t> variables </a:t>
            </a:r>
            <a:r>
              <a:rPr lang="fr-FR" sz="1400" dirty="0" err="1"/>
              <a:t>evolution</a:t>
            </a:r>
            <a:r>
              <a:rPr lang="fr-FR" sz="1400" dirty="0"/>
              <a:t> </a:t>
            </a:r>
            <a:r>
              <a:rPr lang="fr-FR" sz="1400" dirty="0" err="1"/>
              <a:t>between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 </a:t>
            </a:r>
            <a:r>
              <a:rPr lang="fr-FR" sz="1400" dirty="0" err="1"/>
              <a:t>according</a:t>
            </a:r>
            <a:r>
              <a:rPr lang="fr-FR" sz="1400" dirty="0"/>
              <a:t> to the CMIP6 MPI-ESM1-2-HR GCM SSP-RCP 585. </a:t>
            </a:r>
          </a:p>
          <a:p>
            <a:endParaRPr lang="fr-FR" dirty="0"/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E96E9CC0-AFB3-5341-B4C2-60902E14DD6C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DA70B700-C534-6740-BF8D-A65FD8548416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67EFBC49-0E9A-E94A-BF98-3EC6CFA09DA0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675C7AB3-C00D-7444-A3CD-95B7269FF0B6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A4178AC0-0D28-C54A-B9C5-AF5DCAC954D5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B681FFC4-B943-9448-BD2E-FC50AC289A62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BF01E489-0C49-4E4B-A368-6A004089BA1F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384204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784C869-62AA-4342-8670-1B9277EC3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35" y="2222499"/>
            <a:ext cx="11644587" cy="279352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521F18F3-AEF5-FD41-84D4-9926B03A0268}"/>
              </a:ext>
            </a:extLst>
          </p:cNvPr>
          <p:cNvSpPr txBox="1"/>
          <p:nvPr/>
        </p:nvSpPr>
        <p:spPr>
          <a:xfrm>
            <a:off x="7393189" y="2185518"/>
            <a:ext cx="186789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/>
              <a:t>(Four-spot </a:t>
            </a:r>
            <a:r>
              <a:rPr lang="fr-FR" sz="1500" dirty="0" err="1"/>
              <a:t>megrim</a:t>
            </a:r>
            <a:r>
              <a:rPr lang="fr-FR" sz="1500" dirty="0"/>
              <a:t>)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FAC872C0-A769-1D4A-9E0F-18A484297439}"/>
              </a:ext>
            </a:extLst>
          </p:cNvPr>
          <p:cNvSpPr txBox="1"/>
          <p:nvPr/>
        </p:nvSpPr>
        <p:spPr>
          <a:xfrm>
            <a:off x="107920" y="708087"/>
            <a:ext cx="434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Habitat </a:t>
            </a:r>
            <a:r>
              <a:rPr lang="fr-FR" b="1" dirty="0" err="1"/>
              <a:t>suitability</a:t>
            </a:r>
            <a:endParaRPr lang="fr-FR" b="1" dirty="0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91DD7349-A907-AF4C-A778-1B2EBA864A46}"/>
              </a:ext>
            </a:extLst>
          </p:cNvPr>
          <p:cNvSpPr txBox="1"/>
          <p:nvPr/>
        </p:nvSpPr>
        <p:spPr>
          <a:xfrm>
            <a:off x="2068711" y="5053005"/>
            <a:ext cx="8197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Fig.2 : </a:t>
            </a:r>
            <a:r>
              <a:rPr lang="fr-FR" sz="1400" dirty="0" err="1"/>
              <a:t>SDMs</a:t>
            </a:r>
            <a:r>
              <a:rPr lang="fr-FR" sz="1400" dirty="0"/>
              <a:t> habitat </a:t>
            </a:r>
            <a:r>
              <a:rPr lang="fr-FR" sz="1400" dirty="0" err="1"/>
              <a:t>suitability</a:t>
            </a:r>
            <a:r>
              <a:rPr lang="fr-FR" sz="1400" dirty="0"/>
              <a:t> of </a:t>
            </a:r>
            <a:r>
              <a:rPr lang="fr-FR" sz="1400" i="1" dirty="0" err="1"/>
              <a:t>Lepidorhombus</a:t>
            </a:r>
            <a:r>
              <a:rPr lang="fr-FR" sz="1400" i="1" dirty="0"/>
              <a:t> </a:t>
            </a:r>
            <a:r>
              <a:rPr lang="fr-FR" sz="1400" i="1" dirty="0" err="1"/>
              <a:t>boscii</a:t>
            </a:r>
            <a:r>
              <a:rPr lang="fr-FR" sz="1400" i="1" dirty="0"/>
              <a:t> </a:t>
            </a:r>
            <a:r>
              <a:rPr lang="fr-FR" sz="1400" dirty="0" err="1"/>
              <a:t>with</a:t>
            </a:r>
            <a:r>
              <a:rPr lang="fr-FR" sz="1400" dirty="0"/>
              <a:t> the </a:t>
            </a:r>
            <a:r>
              <a:rPr lang="fr-FR" sz="1400" dirty="0" err="1"/>
              <a:t>continuous</a:t>
            </a:r>
            <a:r>
              <a:rPr lang="fr-FR" sz="1400" dirty="0"/>
              <a:t> </a:t>
            </a:r>
            <a:r>
              <a:rPr lang="fr-FR" sz="1400" dirty="0" err="1"/>
              <a:t>predictions</a:t>
            </a:r>
            <a:r>
              <a:rPr lang="fr-FR" sz="1400" dirty="0"/>
              <a:t> of </a:t>
            </a:r>
            <a:r>
              <a:rPr lang="fr-FR" sz="1400" dirty="0" err="1"/>
              <a:t>both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 (</a:t>
            </a:r>
            <a:r>
              <a:rPr lang="fr-FR" sz="1400" dirty="0" err="1"/>
              <a:t>left</a:t>
            </a:r>
            <a:r>
              <a:rPr lang="fr-FR" sz="1400" dirty="0"/>
              <a:t>) and the relative shift (right).  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EAB0F68B-9AAD-374E-AC66-0A4EE5CA23C5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2FF97A4C-8A50-F647-8CB8-4AD7E5BBE8DD}"/>
              </a:ext>
            </a:extLst>
          </p:cNvPr>
          <p:cNvGrpSpPr/>
          <p:nvPr/>
        </p:nvGrpSpPr>
        <p:grpSpPr>
          <a:xfrm>
            <a:off x="366964" y="-12014"/>
            <a:ext cx="10269013" cy="553998"/>
            <a:chOff x="366964" y="-12014"/>
            <a:chExt cx="10269013" cy="553998"/>
          </a:xfrm>
        </p:grpSpPr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A55AA4F2-2123-274A-BAE7-866C90E1D3EA}"/>
                </a:ext>
              </a:extLst>
            </p:cNvPr>
            <p:cNvSpPr/>
            <p:nvPr/>
          </p:nvSpPr>
          <p:spPr>
            <a:xfrm>
              <a:off x="366964" y="261537"/>
              <a:ext cx="90000" cy="90000"/>
            </a:xfrm>
            <a:prstGeom prst="ellipse">
              <a:avLst/>
            </a:prstGeom>
            <a:noFill/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585BB7FD-6049-0141-8E50-D09C01F82776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83" name="ZoneTexte 82">
                <a:extLst>
                  <a:ext uri="{FF2B5EF4-FFF2-40B4-BE49-F238E27FC236}">
                    <a16:creationId xmlns:a16="http://schemas.microsoft.com/office/drawing/2014/main" id="{49A4971F-1AC0-2046-8FBE-D593EC130B6C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4" name="Ellipse 83">
                <a:extLst>
                  <a:ext uri="{FF2B5EF4-FFF2-40B4-BE49-F238E27FC236}">
                    <a16:creationId xmlns:a16="http://schemas.microsoft.com/office/drawing/2014/main" id="{469361A0-B9DF-C449-A76A-25825426BDF2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59" name="Groupe 58">
              <a:extLst>
                <a:ext uri="{FF2B5EF4-FFF2-40B4-BE49-F238E27FC236}">
                  <a16:creationId xmlns:a16="http://schemas.microsoft.com/office/drawing/2014/main" id="{81C4394B-55D0-1145-9F1E-F8DC2C163BF2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76" name="ZoneTexte 75">
                <a:extLst>
                  <a:ext uri="{FF2B5EF4-FFF2-40B4-BE49-F238E27FC236}">
                    <a16:creationId xmlns:a16="http://schemas.microsoft.com/office/drawing/2014/main" id="{9652BD6F-73AF-A240-9E30-D635C0B5AE79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77" name="Groupe 76">
                <a:extLst>
                  <a:ext uri="{FF2B5EF4-FFF2-40B4-BE49-F238E27FC236}">
                    <a16:creationId xmlns:a16="http://schemas.microsoft.com/office/drawing/2014/main" id="{B729E05C-53ED-834C-B5F2-8E6B676CA49E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78" name="Ellipse 77">
                  <a:extLst>
                    <a:ext uri="{FF2B5EF4-FFF2-40B4-BE49-F238E27FC236}">
                      <a16:creationId xmlns:a16="http://schemas.microsoft.com/office/drawing/2014/main" id="{481561A7-8A1B-9F4E-A6AF-1CFF7B5B8BD7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9" name="Ellipse 78">
                  <a:extLst>
                    <a:ext uri="{FF2B5EF4-FFF2-40B4-BE49-F238E27FC236}">
                      <a16:creationId xmlns:a16="http://schemas.microsoft.com/office/drawing/2014/main" id="{A3702721-491F-3743-A47D-5DF941BB92DE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0" name="Ellipse 79">
                  <a:extLst>
                    <a:ext uri="{FF2B5EF4-FFF2-40B4-BE49-F238E27FC236}">
                      <a16:creationId xmlns:a16="http://schemas.microsoft.com/office/drawing/2014/main" id="{B4037B8F-D86A-AB46-8F24-3B3D3570BCC8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1" name="Ellipse 80">
                  <a:extLst>
                    <a:ext uri="{FF2B5EF4-FFF2-40B4-BE49-F238E27FC236}">
                      <a16:creationId xmlns:a16="http://schemas.microsoft.com/office/drawing/2014/main" id="{3E29C903-8D73-0741-BD8B-CBAEC515B8DE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2" name="Ellipse 81">
                  <a:extLst>
                    <a:ext uri="{FF2B5EF4-FFF2-40B4-BE49-F238E27FC236}">
                      <a16:creationId xmlns:a16="http://schemas.microsoft.com/office/drawing/2014/main" id="{4FE07814-A179-A745-99DE-96373B5FB9E0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70" name="Groupe 69">
              <a:extLst>
                <a:ext uri="{FF2B5EF4-FFF2-40B4-BE49-F238E27FC236}">
                  <a16:creationId xmlns:a16="http://schemas.microsoft.com/office/drawing/2014/main" id="{6A9F4DD2-4CA9-0E48-8A37-13CD4153E4B4}"/>
                </a:ext>
              </a:extLst>
            </p:cNvPr>
            <p:cNvGrpSpPr/>
            <p:nvPr/>
          </p:nvGrpSpPr>
          <p:grpSpPr>
            <a:xfrm>
              <a:off x="7994545" y="265572"/>
              <a:ext cx="213678" cy="90794"/>
              <a:chOff x="1159414" y="1573600"/>
              <a:chExt cx="213678" cy="90794"/>
            </a:xfrm>
          </p:grpSpPr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3798ADA9-7579-7341-BC04-E19CB29A44B4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2E6BB444-A4D9-4F41-B97A-14B6A3890179}"/>
                  </a:ext>
                </a:extLst>
              </p:cNvPr>
              <p:cNvSpPr/>
              <p:nvPr/>
            </p:nvSpPr>
            <p:spPr>
              <a:xfrm>
                <a:off x="1283092" y="1573600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DB3072D3-3C15-C547-906C-5720E281CA64}"/>
                </a:ext>
              </a:extLst>
            </p:cNvPr>
            <p:cNvSpPr/>
            <p:nvPr/>
          </p:nvSpPr>
          <p:spPr>
            <a:xfrm>
              <a:off x="10545977" y="263060"/>
              <a:ext cx="90000" cy="90000"/>
            </a:xfrm>
            <a:prstGeom prst="ellipse">
              <a:avLst/>
            </a:prstGeom>
            <a:noFill/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9" name="Ellipse 88">
            <a:extLst>
              <a:ext uri="{FF2B5EF4-FFF2-40B4-BE49-F238E27FC236}">
                <a16:creationId xmlns:a16="http://schemas.microsoft.com/office/drawing/2014/main" id="{D6977020-0AC2-2249-845F-B68309B62CEC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0" name="Ellipse 89">
            <a:extLst>
              <a:ext uri="{FF2B5EF4-FFF2-40B4-BE49-F238E27FC236}">
                <a16:creationId xmlns:a16="http://schemas.microsoft.com/office/drawing/2014/main" id="{8DEDA7C8-F3AD-5D42-B279-552DD79284B1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1" name="Ellipse 90">
            <a:extLst>
              <a:ext uri="{FF2B5EF4-FFF2-40B4-BE49-F238E27FC236}">
                <a16:creationId xmlns:a16="http://schemas.microsoft.com/office/drawing/2014/main" id="{44115893-779F-5A43-82E2-EC7AF0FC7AB3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2" name="Ellipse 91">
            <a:extLst>
              <a:ext uri="{FF2B5EF4-FFF2-40B4-BE49-F238E27FC236}">
                <a16:creationId xmlns:a16="http://schemas.microsoft.com/office/drawing/2014/main" id="{0C0D1769-1141-1849-A643-FE4A94CDDE18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3" name="Ellipse 92">
            <a:extLst>
              <a:ext uri="{FF2B5EF4-FFF2-40B4-BE49-F238E27FC236}">
                <a16:creationId xmlns:a16="http://schemas.microsoft.com/office/drawing/2014/main" id="{1026D2DF-BABC-A448-9683-B88A197F8336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id="{E12FCC8C-7498-294E-8DC9-1D421233E94E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087699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16" name="Groupe 15">
                <a:extLst>
                  <a:ext uri="{FF2B5EF4-FFF2-40B4-BE49-F238E27FC236}">
                    <a16:creationId xmlns:a16="http://schemas.microsoft.com/office/drawing/2014/main" id="{F71F03ED-FD02-4C43-AE5E-6BDAD9A89188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8" name="Ellipse 7">
                  <a:extLst>
                    <a:ext uri="{FF2B5EF4-FFF2-40B4-BE49-F238E27FC236}">
                      <a16:creationId xmlns:a16="http://schemas.microsoft.com/office/drawing/2014/main" id="{D0E0AC6A-7D22-2F40-9F4A-03E18EFC9410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" name="Ellipse 9">
                  <a:extLst>
                    <a:ext uri="{FF2B5EF4-FFF2-40B4-BE49-F238E27FC236}">
                      <a16:creationId xmlns:a16="http://schemas.microsoft.com/office/drawing/2014/main" id="{38000B88-C403-6E4F-B478-D5286DE042DA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FDE0FC7A-E45D-5240-B1B3-7FCC85168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025" y="1303643"/>
            <a:ext cx="8689630" cy="4739799"/>
          </a:xfrm>
          <a:prstGeom prst="rect">
            <a:avLst/>
          </a:prstGeom>
        </p:spPr>
      </p:pic>
      <p:sp>
        <p:nvSpPr>
          <p:cNvPr id="53" name="ZoneTexte 52">
            <a:extLst>
              <a:ext uri="{FF2B5EF4-FFF2-40B4-BE49-F238E27FC236}">
                <a16:creationId xmlns:a16="http://schemas.microsoft.com/office/drawing/2014/main" id="{91BC64BB-3096-E540-9388-CAF16CB0121D}"/>
              </a:ext>
            </a:extLst>
          </p:cNvPr>
          <p:cNvSpPr txBox="1"/>
          <p:nvPr/>
        </p:nvSpPr>
        <p:spPr>
          <a:xfrm>
            <a:off x="107920" y="708087"/>
            <a:ext cx="4346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Habitat range change</a:t>
            </a:r>
          </a:p>
          <a:p>
            <a:r>
              <a:rPr lang="fr-FR" b="1" i="1" dirty="0" err="1"/>
              <a:t>Winning</a:t>
            </a:r>
            <a:r>
              <a:rPr lang="fr-FR" b="1" i="1" dirty="0"/>
              <a:t> and </a:t>
            </a:r>
            <a:r>
              <a:rPr lang="fr-FR" b="1" i="1" dirty="0" err="1"/>
              <a:t>losing</a:t>
            </a:r>
            <a:r>
              <a:rPr lang="fr-FR" b="1" i="1" dirty="0"/>
              <a:t> </a:t>
            </a:r>
            <a:r>
              <a:rPr lang="fr-FR" b="1" i="1" dirty="0" err="1"/>
              <a:t>species</a:t>
            </a:r>
            <a:endParaRPr lang="fr-FR" b="1" i="1" dirty="0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4235BC3B-9D56-754A-A65F-030D70CE11CF}"/>
              </a:ext>
            </a:extLst>
          </p:cNvPr>
          <p:cNvSpPr txBox="1"/>
          <p:nvPr/>
        </p:nvSpPr>
        <p:spPr>
          <a:xfrm>
            <a:off x="1694020" y="6109372"/>
            <a:ext cx="9650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Fig.3 : </a:t>
            </a:r>
            <a:r>
              <a:rPr lang="fr-FR" sz="1400" dirty="0" err="1"/>
              <a:t>Representation</a:t>
            </a:r>
            <a:r>
              <a:rPr lang="fr-FR" sz="1400" dirty="0"/>
              <a:t> of the </a:t>
            </a:r>
            <a:r>
              <a:rPr lang="fr-FR" sz="1400" dirty="0" err="1"/>
              <a:t>species</a:t>
            </a:r>
            <a:r>
              <a:rPr lang="fr-FR" sz="1400" dirty="0"/>
              <a:t> </a:t>
            </a:r>
            <a:r>
              <a:rPr lang="fr-FR" sz="1400" dirty="0" err="1"/>
              <a:t>with</a:t>
            </a:r>
            <a:r>
              <a:rPr lang="fr-FR" sz="1400" dirty="0"/>
              <a:t> the 10 </a:t>
            </a:r>
            <a:r>
              <a:rPr lang="fr-FR" sz="1400" dirty="0" err="1"/>
              <a:t>greatest</a:t>
            </a:r>
            <a:r>
              <a:rPr lang="fr-FR" sz="1400" dirty="0"/>
              <a:t> and 10 </a:t>
            </a:r>
            <a:r>
              <a:rPr lang="fr-FR" sz="1400" dirty="0" err="1"/>
              <a:t>lowest</a:t>
            </a:r>
            <a:r>
              <a:rPr lang="fr-FR" sz="1400" dirty="0"/>
              <a:t> range changes out of 355 </a:t>
            </a:r>
            <a:r>
              <a:rPr lang="fr-FR" sz="1400" dirty="0" err="1"/>
              <a:t>between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2100. 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CF87DC71-15FB-0441-847B-4205AFC1F5DF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DF84D214-760C-B042-A41E-3E3B613DADD1}"/>
              </a:ext>
            </a:extLst>
          </p:cNvPr>
          <p:cNvGrpSpPr/>
          <p:nvPr/>
        </p:nvGrpSpPr>
        <p:grpSpPr>
          <a:xfrm>
            <a:off x="260786" y="-15462"/>
            <a:ext cx="10375191" cy="557446"/>
            <a:chOff x="260786" y="-15462"/>
            <a:chExt cx="10375191" cy="557446"/>
          </a:xfrm>
        </p:grpSpPr>
        <p:grpSp>
          <p:nvGrpSpPr>
            <p:cNvPr id="57" name="Groupe 56">
              <a:extLst>
                <a:ext uri="{FF2B5EF4-FFF2-40B4-BE49-F238E27FC236}">
                  <a16:creationId xmlns:a16="http://schemas.microsoft.com/office/drawing/2014/main" id="{1D44C361-1A10-D24B-973A-C95EB9587697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85" name="ZoneTexte 84">
                <a:extLst>
                  <a:ext uri="{FF2B5EF4-FFF2-40B4-BE49-F238E27FC236}">
                    <a16:creationId xmlns:a16="http://schemas.microsoft.com/office/drawing/2014/main" id="{5829D95C-817B-BF4D-9AEE-570F231663A4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7" name="Ellipse 86">
                <a:extLst>
                  <a:ext uri="{FF2B5EF4-FFF2-40B4-BE49-F238E27FC236}">
                    <a16:creationId xmlns:a16="http://schemas.microsoft.com/office/drawing/2014/main" id="{E4FA7053-36AE-DB4E-ACFE-5BC4778E87A7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BB7454F2-1298-9E4A-9E35-3D23D66544E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83" name="ZoneTexte 82">
                <a:extLst>
                  <a:ext uri="{FF2B5EF4-FFF2-40B4-BE49-F238E27FC236}">
                    <a16:creationId xmlns:a16="http://schemas.microsoft.com/office/drawing/2014/main" id="{8CC0BBEF-C009-3144-9680-52882EEA8A93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4" name="Ellipse 83">
                <a:extLst>
                  <a:ext uri="{FF2B5EF4-FFF2-40B4-BE49-F238E27FC236}">
                    <a16:creationId xmlns:a16="http://schemas.microsoft.com/office/drawing/2014/main" id="{478DF74E-5B48-B841-AB16-3DFDED712632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59" name="Groupe 58">
              <a:extLst>
                <a:ext uri="{FF2B5EF4-FFF2-40B4-BE49-F238E27FC236}">
                  <a16:creationId xmlns:a16="http://schemas.microsoft.com/office/drawing/2014/main" id="{415AE844-EA24-C149-BC85-DAE0BA1AC2BC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76" name="ZoneTexte 75">
                <a:extLst>
                  <a:ext uri="{FF2B5EF4-FFF2-40B4-BE49-F238E27FC236}">
                    <a16:creationId xmlns:a16="http://schemas.microsoft.com/office/drawing/2014/main" id="{459D37FD-6181-1041-9906-381EFDE09FEF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77" name="Groupe 76">
                <a:extLst>
                  <a:ext uri="{FF2B5EF4-FFF2-40B4-BE49-F238E27FC236}">
                    <a16:creationId xmlns:a16="http://schemas.microsoft.com/office/drawing/2014/main" id="{1B8FE9A0-86DC-6541-A259-49B4067DF1CA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78" name="Ellipse 77">
                  <a:extLst>
                    <a:ext uri="{FF2B5EF4-FFF2-40B4-BE49-F238E27FC236}">
                      <a16:creationId xmlns:a16="http://schemas.microsoft.com/office/drawing/2014/main" id="{DFD17A2E-B676-C242-888C-A1349F87D6B2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9" name="Ellipse 78">
                  <a:extLst>
                    <a:ext uri="{FF2B5EF4-FFF2-40B4-BE49-F238E27FC236}">
                      <a16:creationId xmlns:a16="http://schemas.microsoft.com/office/drawing/2014/main" id="{3B2E1C2A-5A16-5742-8C19-86E7BD7AC6D8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0" name="Ellipse 79">
                  <a:extLst>
                    <a:ext uri="{FF2B5EF4-FFF2-40B4-BE49-F238E27FC236}">
                      <a16:creationId xmlns:a16="http://schemas.microsoft.com/office/drawing/2014/main" id="{3A623BD0-CF3E-9840-A947-BBF2D6F674A4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1" name="Ellipse 80">
                  <a:extLst>
                    <a:ext uri="{FF2B5EF4-FFF2-40B4-BE49-F238E27FC236}">
                      <a16:creationId xmlns:a16="http://schemas.microsoft.com/office/drawing/2014/main" id="{DDDA5183-52B2-944E-8B58-2F7DB28E9B30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2" name="Ellipse 81">
                  <a:extLst>
                    <a:ext uri="{FF2B5EF4-FFF2-40B4-BE49-F238E27FC236}">
                      <a16:creationId xmlns:a16="http://schemas.microsoft.com/office/drawing/2014/main" id="{7F8E846B-08F2-5546-9593-DA593BE17EF0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70" name="Groupe 69">
              <a:extLst>
                <a:ext uri="{FF2B5EF4-FFF2-40B4-BE49-F238E27FC236}">
                  <a16:creationId xmlns:a16="http://schemas.microsoft.com/office/drawing/2014/main" id="{B458A576-668E-2D44-B88A-639B3CF2793B}"/>
                </a:ext>
              </a:extLst>
            </p:cNvPr>
            <p:cNvGrpSpPr/>
            <p:nvPr/>
          </p:nvGrpSpPr>
          <p:grpSpPr>
            <a:xfrm>
              <a:off x="7994545" y="265572"/>
              <a:ext cx="213678" cy="90794"/>
              <a:chOff x="1159414" y="1573600"/>
              <a:chExt cx="213678" cy="90794"/>
            </a:xfrm>
          </p:grpSpPr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022FC31E-667C-D74A-BE84-44DBF0A3C146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4820CC4F-5007-C645-9E5C-E58D529948B9}"/>
                  </a:ext>
                </a:extLst>
              </p:cNvPr>
              <p:cNvSpPr/>
              <p:nvPr/>
            </p:nvSpPr>
            <p:spPr>
              <a:xfrm>
                <a:off x="1283092" y="1573600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70BBC6CC-28F9-AB4E-AEA2-36354D6F1B31}"/>
                </a:ext>
              </a:extLst>
            </p:cNvPr>
            <p:cNvSpPr/>
            <p:nvPr/>
          </p:nvSpPr>
          <p:spPr>
            <a:xfrm>
              <a:off x="10545977" y="263060"/>
              <a:ext cx="90000" cy="90000"/>
            </a:xfrm>
            <a:prstGeom prst="ellipse">
              <a:avLst/>
            </a:prstGeom>
            <a:noFill/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9" name="Ellipse 88">
            <a:extLst>
              <a:ext uri="{FF2B5EF4-FFF2-40B4-BE49-F238E27FC236}">
                <a16:creationId xmlns:a16="http://schemas.microsoft.com/office/drawing/2014/main" id="{26118569-E30B-9746-BB38-EB44FDE44123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0" name="Ellipse 89">
            <a:extLst>
              <a:ext uri="{FF2B5EF4-FFF2-40B4-BE49-F238E27FC236}">
                <a16:creationId xmlns:a16="http://schemas.microsoft.com/office/drawing/2014/main" id="{47E4E9FC-E828-AD47-B197-A0F6F4744FCB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1" name="Ellipse 90">
            <a:extLst>
              <a:ext uri="{FF2B5EF4-FFF2-40B4-BE49-F238E27FC236}">
                <a16:creationId xmlns:a16="http://schemas.microsoft.com/office/drawing/2014/main" id="{36399DC3-154C-0E4C-895F-88D160F2EB2F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2" name="Ellipse 91">
            <a:extLst>
              <a:ext uri="{FF2B5EF4-FFF2-40B4-BE49-F238E27FC236}">
                <a16:creationId xmlns:a16="http://schemas.microsoft.com/office/drawing/2014/main" id="{8E7BFE46-9F1A-CF42-8F32-CA8C8E611381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3" name="Ellipse 92">
            <a:extLst>
              <a:ext uri="{FF2B5EF4-FFF2-40B4-BE49-F238E27FC236}">
                <a16:creationId xmlns:a16="http://schemas.microsoft.com/office/drawing/2014/main" id="{CB9B9B82-A678-6947-943A-04B676C33DAA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132" name="ZoneTexte 131">
            <a:extLst>
              <a:ext uri="{FF2B5EF4-FFF2-40B4-BE49-F238E27FC236}">
                <a16:creationId xmlns:a16="http://schemas.microsoft.com/office/drawing/2014/main" id="{71009A38-AB87-9E44-8313-6CD2A115CB08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069943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16" name="Groupe 15">
                <a:extLst>
                  <a:ext uri="{FF2B5EF4-FFF2-40B4-BE49-F238E27FC236}">
                    <a16:creationId xmlns:a16="http://schemas.microsoft.com/office/drawing/2014/main" id="{F71F03ED-FD02-4C43-AE5E-6BDAD9A89188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8" name="Ellipse 7">
                  <a:extLst>
                    <a:ext uri="{FF2B5EF4-FFF2-40B4-BE49-F238E27FC236}">
                      <a16:creationId xmlns:a16="http://schemas.microsoft.com/office/drawing/2014/main" id="{D0E0AC6A-7D22-2F40-9F4A-03E18EFC9410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" name="Ellipse 9">
                  <a:extLst>
                    <a:ext uri="{FF2B5EF4-FFF2-40B4-BE49-F238E27FC236}">
                      <a16:creationId xmlns:a16="http://schemas.microsoft.com/office/drawing/2014/main" id="{38000B88-C403-6E4F-B478-D5286DE042DA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FDE0FC7A-E45D-5240-B1B3-7FCC85168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025" y="1303643"/>
            <a:ext cx="8689630" cy="4739799"/>
          </a:xfrm>
          <a:prstGeom prst="rect">
            <a:avLst/>
          </a:prstGeom>
        </p:spPr>
      </p:pic>
      <p:sp>
        <p:nvSpPr>
          <p:cNvPr id="53" name="ZoneTexte 52">
            <a:extLst>
              <a:ext uri="{FF2B5EF4-FFF2-40B4-BE49-F238E27FC236}">
                <a16:creationId xmlns:a16="http://schemas.microsoft.com/office/drawing/2014/main" id="{91BC64BB-3096-E540-9388-CAF16CB0121D}"/>
              </a:ext>
            </a:extLst>
          </p:cNvPr>
          <p:cNvSpPr txBox="1"/>
          <p:nvPr/>
        </p:nvSpPr>
        <p:spPr>
          <a:xfrm>
            <a:off x="107920" y="708087"/>
            <a:ext cx="4346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Habitat range change</a:t>
            </a:r>
          </a:p>
          <a:p>
            <a:r>
              <a:rPr lang="fr-FR" b="1" i="1" dirty="0" err="1"/>
              <a:t>Winning</a:t>
            </a:r>
            <a:r>
              <a:rPr lang="fr-FR" b="1" i="1" dirty="0"/>
              <a:t> and </a:t>
            </a:r>
            <a:r>
              <a:rPr lang="fr-FR" b="1" i="1" dirty="0" err="1"/>
              <a:t>losing</a:t>
            </a:r>
            <a:r>
              <a:rPr lang="fr-FR" b="1" i="1" dirty="0"/>
              <a:t> </a:t>
            </a:r>
            <a:r>
              <a:rPr lang="fr-FR" b="1" i="1" dirty="0" err="1"/>
              <a:t>species</a:t>
            </a:r>
            <a:endParaRPr lang="fr-FR" b="1" i="1" dirty="0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4235BC3B-9D56-754A-A65F-030D70CE11CF}"/>
              </a:ext>
            </a:extLst>
          </p:cNvPr>
          <p:cNvSpPr txBox="1"/>
          <p:nvPr/>
        </p:nvSpPr>
        <p:spPr>
          <a:xfrm>
            <a:off x="1694020" y="6109372"/>
            <a:ext cx="9650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Fig.3 : </a:t>
            </a:r>
            <a:r>
              <a:rPr lang="fr-FR" sz="1400" dirty="0" err="1"/>
              <a:t>Representation</a:t>
            </a:r>
            <a:r>
              <a:rPr lang="fr-FR" sz="1400" dirty="0"/>
              <a:t> of the </a:t>
            </a:r>
            <a:r>
              <a:rPr lang="fr-FR" sz="1400" dirty="0" err="1"/>
              <a:t>species</a:t>
            </a:r>
            <a:r>
              <a:rPr lang="fr-FR" sz="1400" dirty="0"/>
              <a:t> </a:t>
            </a:r>
            <a:r>
              <a:rPr lang="fr-FR" sz="1400" dirty="0" err="1"/>
              <a:t>with</a:t>
            </a:r>
            <a:r>
              <a:rPr lang="fr-FR" sz="1400" dirty="0"/>
              <a:t> the 10 </a:t>
            </a:r>
            <a:r>
              <a:rPr lang="fr-FR" sz="1400" dirty="0" err="1"/>
              <a:t>greatest</a:t>
            </a:r>
            <a:r>
              <a:rPr lang="fr-FR" sz="1400" dirty="0"/>
              <a:t> and 10 </a:t>
            </a:r>
            <a:r>
              <a:rPr lang="fr-FR" sz="1400" dirty="0" err="1"/>
              <a:t>lowest</a:t>
            </a:r>
            <a:r>
              <a:rPr lang="fr-FR" sz="1400" dirty="0"/>
              <a:t> range changes out of 355 </a:t>
            </a:r>
            <a:r>
              <a:rPr lang="fr-FR" sz="1400" dirty="0" err="1"/>
              <a:t>between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2100. 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CF87DC71-15FB-0441-847B-4205AFC1F5DF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DF84D214-760C-B042-A41E-3E3B613DADD1}"/>
              </a:ext>
            </a:extLst>
          </p:cNvPr>
          <p:cNvGrpSpPr/>
          <p:nvPr/>
        </p:nvGrpSpPr>
        <p:grpSpPr>
          <a:xfrm>
            <a:off x="260786" y="-15462"/>
            <a:ext cx="10375191" cy="557446"/>
            <a:chOff x="260786" y="-15462"/>
            <a:chExt cx="10375191" cy="557446"/>
          </a:xfrm>
        </p:grpSpPr>
        <p:grpSp>
          <p:nvGrpSpPr>
            <p:cNvPr id="57" name="Groupe 56">
              <a:extLst>
                <a:ext uri="{FF2B5EF4-FFF2-40B4-BE49-F238E27FC236}">
                  <a16:creationId xmlns:a16="http://schemas.microsoft.com/office/drawing/2014/main" id="{1D44C361-1A10-D24B-973A-C95EB9587697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85" name="ZoneTexte 84">
                <a:extLst>
                  <a:ext uri="{FF2B5EF4-FFF2-40B4-BE49-F238E27FC236}">
                    <a16:creationId xmlns:a16="http://schemas.microsoft.com/office/drawing/2014/main" id="{5829D95C-817B-BF4D-9AEE-570F231663A4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7" name="Ellipse 86">
                <a:extLst>
                  <a:ext uri="{FF2B5EF4-FFF2-40B4-BE49-F238E27FC236}">
                    <a16:creationId xmlns:a16="http://schemas.microsoft.com/office/drawing/2014/main" id="{E4FA7053-36AE-DB4E-ACFE-5BC4778E87A7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BB7454F2-1298-9E4A-9E35-3D23D66544E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83" name="ZoneTexte 82">
                <a:extLst>
                  <a:ext uri="{FF2B5EF4-FFF2-40B4-BE49-F238E27FC236}">
                    <a16:creationId xmlns:a16="http://schemas.microsoft.com/office/drawing/2014/main" id="{8CC0BBEF-C009-3144-9680-52882EEA8A93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4" name="Ellipse 83">
                <a:extLst>
                  <a:ext uri="{FF2B5EF4-FFF2-40B4-BE49-F238E27FC236}">
                    <a16:creationId xmlns:a16="http://schemas.microsoft.com/office/drawing/2014/main" id="{478DF74E-5B48-B841-AB16-3DFDED712632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59" name="Groupe 58">
              <a:extLst>
                <a:ext uri="{FF2B5EF4-FFF2-40B4-BE49-F238E27FC236}">
                  <a16:creationId xmlns:a16="http://schemas.microsoft.com/office/drawing/2014/main" id="{415AE844-EA24-C149-BC85-DAE0BA1AC2BC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76" name="ZoneTexte 75">
                <a:extLst>
                  <a:ext uri="{FF2B5EF4-FFF2-40B4-BE49-F238E27FC236}">
                    <a16:creationId xmlns:a16="http://schemas.microsoft.com/office/drawing/2014/main" id="{459D37FD-6181-1041-9906-381EFDE09FEF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77" name="Groupe 76">
                <a:extLst>
                  <a:ext uri="{FF2B5EF4-FFF2-40B4-BE49-F238E27FC236}">
                    <a16:creationId xmlns:a16="http://schemas.microsoft.com/office/drawing/2014/main" id="{1B8FE9A0-86DC-6541-A259-49B4067DF1CA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78" name="Ellipse 77">
                  <a:extLst>
                    <a:ext uri="{FF2B5EF4-FFF2-40B4-BE49-F238E27FC236}">
                      <a16:creationId xmlns:a16="http://schemas.microsoft.com/office/drawing/2014/main" id="{DFD17A2E-B676-C242-888C-A1349F87D6B2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9" name="Ellipse 78">
                  <a:extLst>
                    <a:ext uri="{FF2B5EF4-FFF2-40B4-BE49-F238E27FC236}">
                      <a16:creationId xmlns:a16="http://schemas.microsoft.com/office/drawing/2014/main" id="{3B2E1C2A-5A16-5742-8C19-86E7BD7AC6D8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0" name="Ellipse 79">
                  <a:extLst>
                    <a:ext uri="{FF2B5EF4-FFF2-40B4-BE49-F238E27FC236}">
                      <a16:creationId xmlns:a16="http://schemas.microsoft.com/office/drawing/2014/main" id="{3A623BD0-CF3E-9840-A947-BBF2D6F674A4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1" name="Ellipse 80">
                  <a:extLst>
                    <a:ext uri="{FF2B5EF4-FFF2-40B4-BE49-F238E27FC236}">
                      <a16:creationId xmlns:a16="http://schemas.microsoft.com/office/drawing/2014/main" id="{DDDA5183-52B2-944E-8B58-2F7DB28E9B30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2" name="Ellipse 81">
                  <a:extLst>
                    <a:ext uri="{FF2B5EF4-FFF2-40B4-BE49-F238E27FC236}">
                      <a16:creationId xmlns:a16="http://schemas.microsoft.com/office/drawing/2014/main" id="{7F8E846B-08F2-5546-9593-DA593BE17EF0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70" name="Groupe 69">
              <a:extLst>
                <a:ext uri="{FF2B5EF4-FFF2-40B4-BE49-F238E27FC236}">
                  <a16:creationId xmlns:a16="http://schemas.microsoft.com/office/drawing/2014/main" id="{B458A576-668E-2D44-B88A-639B3CF2793B}"/>
                </a:ext>
              </a:extLst>
            </p:cNvPr>
            <p:cNvGrpSpPr/>
            <p:nvPr/>
          </p:nvGrpSpPr>
          <p:grpSpPr>
            <a:xfrm>
              <a:off x="7994545" y="265572"/>
              <a:ext cx="213678" cy="90794"/>
              <a:chOff x="1159414" y="1573600"/>
              <a:chExt cx="213678" cy="90794"/>
            </a:xfrm>
          </p:grpSpPr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022FC31E-667C-D74A-BE84-44DBF0A3C146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4820CC4F-5007-C645-9E5C-E58D529948B9}"/>
                  </a:ext>
                </a:extLst>
              </p:cNvPr>
              <p:cNvSpPr/>
              <p:nvPr/>
            </p:nvSpPr>
            <p:spPr>
              <a:xfrm>
                <a:off x="1283092" y="1573600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70BBC6CC-28F9-AB4E-AEA2-36354D6F1B31}"/>
                </a:ext>
              </a:extLst>
            </p:cNvPr>
            <p:cNvSpPr/>
            <p:nvPr/>
          </p:nvSpPr>
          <p:spPr>
            <a:xfrm>
              <a:off x="10545977" y="263060"/>
              <a:ext cx="90000" cy="90000"/>
            </a:xfrm>
            <a:prstGeom prst="ellipse">
              <a:avLst/>
            </a:prstGeom>
            <a:noFill/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9" name="Ellipse 88">
            <a:extLst>
              <a:ext uri="{FF2B5EF4-FFF2-40B4-BE49-F238E27FC236}">
                <a16:creationId xmlns:a16="http://schemas.microsoft.com/office/drawing/2014/main" id="{26118569-E30B-9746-BB38-EB44FDE44123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0" name="Ellipse 89">
            <a:extLst>
              <a:ext uri="{FF2B5EF4-FFF2-40B4-BE49-F238E27FC236}">
                <a16:creationId xmlns:a16="http://schemas.microsoft.com/office/drawing/2014/main" id="{47E4E9FC-E828-AD47-B197-A0F6F4744FCB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1" name="Ellipse 90">
            <a:extLst>
              <a:ext uri="{FF2B5EF4-FFF2-40B4-BE49-F238E27FC236}">
                <a16:creationId xmlns:a16="http://schemas.microsoft.com/office/drawing/2014/main" id="{36399DC3-154C-0E4C-895F-88D160F2EB2F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2" name="Ellipse 91">
            <a:extLst>
              <a:ext uri="{FF2B5EF4-FFF2-40B4-BE49-F238E27FC236}">
                <a16:creationId xmlns:a16="http://schemas.microsoft.com/office/drawing/2014/main" id="{8E7BFE46-9F1A-CF42-8F32-CA8C8E611381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3" name="Ellipse 92">
            <a:extLst>
              <a:ext uri="{FF2B5EF4-FFF2-40B4-BE49-F238E27FC236}">
                <a16:creationId xmlns:a16="http://schemas.microsoft.com/office/drawing/2014/main" id="{CB9B9B82-A678-6947-943A-04B676C33DAA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132" name="ZoneTexte 131">
            <a:extLst>
              <a:ext uri="{FF2B5EF4-FFF2-40B4-BE49-F238E27FC236}">
                <a16:creationId xmlns:a16="http://schemas.microsoft.com/office/drawing/2014/main" id="{71009A38-AB87-9E44-8313-6CD2A115CB08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9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8C5225B-87C6-2044-8B1C-9313F1883436}"/>
              </a:ext>
            </a:extLst>
          </p:cNvPr>
          <p:cNvSpPr txBox="1"/>
          <p:nvPr/>
        </p:nvSpPr>
        <p:spPr>
          <a:xfrm rot="20165512">
            <a:off x="-19021" y="1851883"/>
            <a:ext cx="2346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/>
              <a:t>Slender</a:t>
            </a:r>
            <a:r>
              <a:rPr lang="fr-FR" sz="1600" dirty="0"/>
              <a:t> </a:t>
            </a:r>
            <a:r>
              <a:rPr lang="fr-FR" sz="1600" dirty="0" err="1"/>
              <a:t>rainbow</a:t>
            </a:r>
            <a:r>
              <a:rPr lang="fr-FR" sz="1600" dirty="0"/>
              <a:t> sardine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DEB37053-F449-164F-80E8-D8051E2103DE}"/>
              </a:ext>
            </a:extLst>
          </p:cNvPr>
          <p:cNvCxnSpPr>
            <a:cxnSpLocks/>
          </p:cNvCxnSpPr>
          <p:nvPr/>
        </p:nvCxnSpPr>
        <p:spPr>
          <a:xfrm flipH="1">
            <a:off x="2070025" y="1501432"/>
            <a:ext cx="450755" cy="117303"/>
          </a:xfrm>
          <a:prstGeom prst="line">
            <a:avLst/>
          </a:prstGeom>
          <a:ln w="38100">
            <a:solidFill>
              <a:srgbClr val="27B4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439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16" name="Groupe 15">
                <a:extLst>
                  <a:ext uri="{FF2B5EF4-FFF2-40B4-BE49-F238E27FC236}">
                    <a16:creationId xmlns:a16="http://schemas.microsoft.com/office/drawing/2014/main" id="{F71F03ED-FD02-4C43-AE5E-6BDAD9A89188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8" name="Ellipse 7">
                  <a:extLst>
                    <a:ext uri="{FF2B5EF4-FFF2-40B4-BE49-F238E27FC236}">
                      <a16:creationId xmlns:a16="http://schemas.microsoft.com/office/drawing/2014/main" id="{D0E0AC6A-7D22-2F40-9F4A-03E18EFC9410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" name="Ellipse 9">
                  <a:extLst>
                    <a:ext uri="{FF2B5EF4-FFF2-40B4-BE49-F238E27FC236}">
                      <a16:creationId xmlns:a16="http://schemas.microsoft.com/office/drawing/2014/main" id="{38000B88-C403-6E4F-B478-D5286DE042DA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FDE0FC7A-E45D-5240-B1B3-7FCC85168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025" y="1303643"/>
            <a:ext cx="8689630" cy="4739799"/>
          </a:xfrm>
          <a:prstGeom prst="rect">
            <a:avLst/>
          </a:prstGeom>
        </p:spPr>
      </p:pic>
      <p:sp>
        <p:nvSpPr>
          <p:cNvPr id="53" name="ZoneTexte 52">
            <a:extLst>
              <a:ext uri="{FF2B5EF4-FFF2-40B4-BE49-F238E27FC236}">
                <a16:creationId xmlns:a16="http://schemas.microsoft.com/office/drawing/2014/main" id="{91BC64BB-3096-E540-9388-CAF16CB0121D}"/>
              </a:ext>
            </a:extLst>
          </p:cNvPr>
          <p:cNvSpPr txBox="1"/>
          <p:nvPr/>
        </p:nvSpPr>
        <p:spPr>
          <a:xfrm>
            <a:off x="107920" y="708087"/>
            <a:ext cx="4346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Habitat range change</a:t>
            </a:r>
          </a:p>
          <a:p>
            <a:r>
              <a:rPr lang="fr-FR" b="1" i="1" dirty="0" err="1"/>
              <a:t>Winning</a:t>
            </a:r>
            <a:r>
              <a:rPr lang="fr-FR" b="1" i="1" dirty="0"/>
              <a:t> and </a:t>
            </a:r>
            <a:r>
              <a:rPr lang="fr-FR" b="1" i="1" dirty="0" err="1"/>
              <a:t>losing</a:t>
            </a:r>
            <a:r>
              <a:rPr lang="fr-FR" b="1" i="1" dirty="0"/>
              <a:t> </a:t>
            </a:r>
            <a:r>
              <a:rPr lang="fr-FR" b="1" i="1" dirty="0" err="1"/>
              <a:t>species</a:t>
            </a:r>
            <a:endParaRPr lang="fr-FR" b="1" i="1" dirty="0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4235BC3B-9D56-754A-A65F-030D70CE11CF}"/>
              </a:ext>
            </a:extLst>
          </p:cNvPr>
          <p:cNvSpPr txBox="1"/>
          <p:nvPr/>
        </p:nvSpPr>
        <p:spPr>
          <a:xfrm>
            <a:off x="1694020" y="6109372"/>
            <a:ext cx="9650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Fig.3 : </a:t>
            </a:r>
            <a:r>
              <a:rPr lang="fr-FR" sz="1400" dirty="0" err="1"/>
              <a:t>Representation</a:t>
            </a:r>
            <a:r>
              <a:rPr lang="fr-FR" sz="1400" dirty="0"/>
              <a:t> of the </a:t>
            </a:r>
            <a:r>
              <a:rPr lang="fr-FR" sz="1400" dirty="0" err="1"/>
              <a:t>species</a:t>
            </a:r>
            <a:r>
              <a:rPr lang="fr-FR" sz="1400" dirty="0"/>
              <a:t> </a:t>
            </a:r>
            <a:r>
              <a:rPr lang="fr-FR" sz="1400" dirty="0" err="1"/>
              <a:t>with</a:t>
            </a:r>
            <a:r>
              <a:rPr lang="fr-FR" sz="1400" dirty="0"/>
              <a:t> the 10 </a:t>
            </a:r>
            <a:r>
              <a:rPr lang="fr-FR" sz="1400" dirty="0" err="1"/>
              <a:t>greatest</a:t>
            </a:r>
            <a:r>
              <a:rPr lang="fr-FR" sz="1400" dirty="0"/>
              <a:t> and 10 </a:t>
            </a:r>
            <a:r>
              <a:rPr lang="fr-FR" sz="1400" dirty="0" err="1"/>
              <a:t>lowest</a:t>
            </a:r>
            <a:r>
              <a:rPr lang="fr-FR" sz="1400" dirty="0"/>
              <a:t> range changes out of 355 </a:t>
            </a:r>
            <a:r>
              <a:rPr lang="fr-FR" sz="1400" dirty="0" err="1"/>
              <a:t>between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2100. 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CF87DC71-15FB-0441-847B-4205AFC1F5DF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DF84D214-760C-B042-A41E-3E3B613DADD1}"/>
              </a:ext>
            </a:extLst>
          </p:cNvPr>
          <p:cNvGrpSpPr/>
          <p:nvPr/>
        </p:nvGrpSpPr>
        <p:grpSpPr>
          <a:xfrm>
            <a:off x="260786" y="-15462"/>
            <a:ext cx="10375191" cy="557446"/>
            <a:chOff x="260786" y="-15462"/>
            <a:chExt cx="10375191" cy="557446"/>
          </a:xfrm>
        </p:grpSpPr>
        <p:grpSp>
          <p:nvGrpSpPr>
            <p:cNvPr id="57" name="Groupe 56">
              <a:extLst>
                <a:ext uri="{FF2B5EF4-FFF2-40B4-BE49-F238E27FC236}">
                  <a16:creationId xmlns:a16="http://schemas.microsoft.com/office/drawing/2014/main" id="{1D44C361-1A10-D24B-973A-C95EB9587697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85" name="ZoneTexte 84">
                <a:extLst>
                  <a:ext uri="{FF2B5EF4-FFF2-40B4-BE49-F238E27FC236}">
                    <a16:creationId xmlns:a16="http://schemas.microsoft.com/office/drawing/2014/main" id="{5829D95C-817B-BF4D-9AEE-570F231663A4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7" name="Ellipse 86">
                <a:extLst>
                  <a:ext uri="{FF2B5EF4-FFF2-40B4-BE49-F238E27FC236}">
                    <a16:creationId xmlns:a16="http://schemas.microsoft.com/office/drawing/2014/main" id="{E4FA7053-36AE-DB4E-ACFE-5BC4778E87A7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BB7454F2-1298-9E4A-9E35-3D23D66544E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83" name="ZoneTexte 82">
                <a:extLst>
                  <a:ext uri="{FF2B5EF4-FFF2-40B4-BE49-F238E27FC236}">
                    <a16:creationId xmlns:a16="http://schemas.microsoft.com/office/drawing/2014/main" id="{8CC0BBEF-C009-3144-9680-52882EEA8A93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4" name="Ellipse 83">
                <a:extLst>
                  <a:ext uri="{FF2B5EF4-FFF2-40B4-BE49-F238E27FC236}">
                    <a16:creationId xmlns:a16="http://schemas.microsoft.com/office/drawing/2014/main" id="{478DF74E-5B48-B841-AB16-3DFDED712632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59" name="Groupe 58">
              <a:extLst>
                <a:ext uri="{FF2B5EF4-FFF2-40B4-BE49-F238E27FC236}">
                  <a16:creationId xmlns:a16="http://schemas.microsoft.com/office/drawing/2014/main" id="{415AE844-EA24-C149-BC85-DAE0BA1AC2BC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76" name="ZoneTexte 75">
                <a:extLst>
                  <a:ext uri="{FF2B5EF4-FFF2-40B4-BE49-F238E27FC236}">
                    <a16:creationId xmlns:a16="http://schemas.microsoft.com/office/drawing/2014/main" id="{459D37FD-6181-1041-9906-381EFDE09FEF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77" name="Groupe 76">
                <a:extLst>
                  <a:ext uri="{FF2B5EF4-FFF2-40B4-BE49-F238E27FC236}">
                    <a16:creationId xmlns:a16="http://schemas.microsoft.com/office/drawing/2014/main" id="{1B8FE9A0-86DC-6541-A259-49B4067DF1CA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78" name="Ellipse 77">
                  <a:extLst>
                    <a:ext uri="{FF2B5EF4-FFF2-40B4-BE49-F238E27FC236}">
                      <a16:creationId xmlns:a16="http://schemas.microsoft.com/office/drawing/2014/main" id="{DFD17A2E-B676-C242-888C-A1349F87D6B2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9" name="Ellipse 78">
                  <a:extLst>
                    <a:ext uri="{FF2B5EF4-FFF2-40B4-BE49-F238E27FC236}">
                      <a16:creationId xmlns:a16="http://schemas.microsoft.com/office/drawing/2014/main" id="{3B2E1C2A-5A16-5742-8C19-86E7BD7AC6D8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0" name="Ellipse 79">
                  <a:extLst>
                    <a:ext uri="{FF2B5EF4-FFF2-40B4-BE49-F238E27FC236}">
                      <a16:creationId xmlns:a16="http://schemas.microsoft.com/office/drawing/2014/main" id="{3A623BD0-CF3E-9840-A947-BBF2D6F674A4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1" name="Ellipse 80">
                  <a:extLst>
                    <a:ext uri="{FF2B5EF4-FFF2-40B4-BE49-F238E27FC236}">
                      <a16:creationId xmlns:a16="http://schemas.microsoft.com/office/drawing/2014/main" id="{DDDA5183-52B2-944E-8B58-2F7DB28E9B30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2" name="Ellipse 81">
                  <a:extLst>
                    <a:ext uri="{FF2B5EF4-FFF2-40B4-BE49-F238E27FC236}">
                      <a16:creationId xmlns:a16="http://schemas.microsoft.com/office/drawing/2014/main" id="{7F8E846B-08F2-5546-9593-DA593BE17EF0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70" name="Groupe 69">
              <a:extLst>
                <a:ext uri="{FF2B5EF4-FFF2-40B4-BE49-F238E27FC236}">
                  <a16:creationId xmlns:a16="http://schemas.microsoft.com/office/drawing/2014/main" id="{B458A576-668E-2D44-B88A-639B3CF2793B}"/>
                </a:ext>
              </a:extLst>
            </p:cNvPr>
            <p:cNvGrpSpPr/>
            <p:nvPr/>
          </p:nvGrpSpPr>
          <p:grpSpPr>
            <a:xfrm>
              <a:off x="7994545" y="265572"/>
              <a:ext cx="213678" cy="90794"/>
              <a:chOff x="1159414" y="1573600"/>
              <a:chExt cx="213678" cy="90794"/>
            </a:xfrm>
          </p:grpSpPr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022FC31E-667C-D74A-BE84-44DBF0A3C146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4820CC4F-5007-C645-9E5C-E58D529948B9}"/>
                  </a:ext>
                </a:extLst>
              </p:cNvPr>
              <p:cNvSpPr/>
              <p:nvPr/>
            </p:nvSpPr>
            <p:spPr>
              <a:xfrm>
                <a:off x="1283092" y="1573600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70BBC6CC-28F9-AB4E-AEA2-36354D6F1B31}"/>
                </a:ext>
              </a:extLst>
            </p:cNvPr>
            <p:cNvSpPr/>
            <p:nvPr/>
          </p:nvSpPr>
          <p:spPr>
            <a:xfrm>
              <a:off x="10545977" y="263060"/>
              <a:ext cx="90000" cy="90000"/>
            </a:xfrm>
            <a:prstGeom prst="ellipse">
              <a:avLst/>
            </a:prstGeom>
            <a:noFill/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9" name="Ellipse 88">
            <a:extLst>
              <a:ext uri="{FF2B5EF4-FFF2-40B4-BE49-F238E27FC236}">
                <a16:creationId xmlns:a16="http://schemas.microsoft.com/office/drawing/2014/main" id="{26118569-E30B-9746-BB38-EB44FDE44123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0" name="Ellipse 89">
            <a:extLst>
              <a:ext uri="{FF2B5EF4-FFF2-40B4-BE49-F238E27FC236}">
                <a16:creationId xmlns:a16="http://schemas.microsoft.com/office/drawing/2014/main" id="{47E4E9FC-E828-AD47-B197-A0F6F4744FCB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1" name="Ellipse 90">
            <a:extLst>
              <a:ext uri="{FF2B5EF4-FFF2-40B4-BE49-F238E27FC236}">
                <a16:creationId xmlns:a16="http://schemas.microsoft.com/office/drawing/2014/main" id="{36399DC3-154C-0E4C-895F-88D160F2EB2F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2" name="Ellipse 91">
            <a:extLst>
              <a:ext uri="{FF2B5EF4-FFF2-40B4-BE49-F238E27FC236}">
                <a16:creationId xmlns:a16="http://schemas.microsoft.com/office/drawing/2014/main" id="{8E7BFE46-9F1A-CF42-8F32-CA8C8E611381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3" name="Ellipse 92">
            <a:extLst>
              <a:ext uri="{FF2B5EF4-FFF2-40B4-BE49-F238E27FC236}">
                <a16:creationId xmlns:a16="http://schemas.microsoft.com/office/drawing/2014/main" id="{CB9B9B82-A678-6947-943A-04B676C33DAA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132" name="ZoneTexte 131">
            <a:extLst>
              <a:ext uri="{FF2B5EF4-FFF2-40B4-BE49-F238E27FC236}">
                <a16:creationId xmlns:a16="http://schemas.microsoft.com/office/drawing/2014/main" id="{71009A38-AB87-9E44-8313-6CD2A115CB08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9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8C5225B-87C6-2044-8B1C-9313F1883436}"/>
              </a:ext>
            </a:extLst>
          </p:cNvPr>
          <p:cNvSpPr txBox="1"/>
          <p:nvPr/>
        </p:nvSpPr>
        <p:spPr>
          <a:xfrm rot="20165512">
            <a:off x="-19021" y="1851883"/>
            <a:ext cx="2346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/>
              <a:t>Slender</a:t>
            </a:r>
            <a:r>
              <a:rPr lang="fr-FR" sz="1600" dirty="0"/>
              <a:t> </a:t>
            </a:r>
            <a:r>
              <a:rPr lang="fr-FR" sz="1600" dirty="0" err="1"/>
              <a:t>rainbow</a:t>
            </a:r>
            <a:r>
              <a:rPr lang="fr-FR" sz="1600" dirty="0"/>
              <a:t> sardine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DEB37053-F449-164F-80E8-D8051E2103DE}"/>
              </a:ext>
            </a:extLst>
          </p:cNvPr>
          <p:cNvCxnSpPr>
            <a:cxnSpLocks/>
          </p:cNvCxnSpPr>
          <p:nvPr/>
        </p:nvCxnSpPr>
        <p:spPr>
          <a:xfrm flipH="1">
            <a:off x="2070025" y="1501432"/>
            <a:ext cx="450755" cy="117303"/>
          </a:xfrm>
          <a:prstGeom prst="line">
            <a:avLst/>
          </a:prstGeom>
          <a:ln w="38100">
            <a:solidFill>
              <a:srgbClr val="27B4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ZoneTexte 132">
            <a:extLst>
              <a:ext uri="{FF2B5EF4-FFF2-40B4-BE49-F238E27FC236}">
                <a16:creationId xmlns:a16="http://schemas.microsoft.com/office/drawing/2014/main" id="{37325B6D-9D92-F648-B797-82D4C72F60F1}"/>
              </a:ext>
            </a:extLst>
          </p:cNvPr>
          <p:cNvSpPr txBox="1"/>
          <p:nvPr/>
        </p:nvSpPr>
        <p:spPr>
          <a:xfrm rot="20165512">
            <a:off x="716947" y="4479545"/>
            <a:ext cx="8398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/>
              <a:t>Fishline</a:t>
            </a:r>
            <a:endParaRPr lang="fr-FR" sz="1600" dirty="0"/>
          </a:p>
        </p:txBody>
      </p:sp>
      <p:sp>
        <p:nvSpPr>
          <p:cNvPr id="136" name="Ellipse 135">
            <a:extLst>
              <a:ext uri="{FF2B5EF4-FFF2-40B4-BE49-F238E27FC236}">
                <a16:creationId xmlns:a16="http://schemas.microsoft.com/office/drawing/2014/main" id="{F253C163-8D0A-A744-B80C-EA658D5FE543}"/>
              </a:ext>
            </a:extLst>
          </p:cNvPr>
          <p:cNvSpPr/>
          <p:nvPr/>
        </p:nvSpPr>
        <p:spPr>
          <a:xfrm>
            <a:off x="2012987" y="4132943"/>
            <a:ext cx="2775627" cy="474022"/>
          </a:xfrm>
          <a:prstGeom prst="ellipse">
            <a:avLst/>
          </a:prstGeom>
          <a:noFill/>
          <a:ln>
            <a:solidFill>
              <a:srgbClr val="F35E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7" name="Connecteur droit 136">
            <a:extLst>
              <a:ext uri="{FF2B5EF4-FFF2-40B4-BE49-F238E27FC236}">
                <a16:creationId xmlns:a16="http://schemas.microsoft.com/office/drawing/2014/main" id="{C51923C3-F450-CE4F-A3D7-7489A9042B71}"/>
              </a:ext>
            </a:extLst>
          </p:cNvPr>
          <p:cNvCxnSpPr>
            <a:cxnSpLocks/>
          </p:cNvCxnSpPr>
          <p:nvPr/>
        </p:nvCxnSpPr>
        <p:spPr>
          <a:xfrm flipH="1">
            <a:off x="1587967" y="4370838"/>
            <a:ext cx="450755" cy="117303"/>
          </a:xfrm>
          <a:prstGeom prst="line">
            <a:avLst/>
          </a:prstGeom>
          <a:ln w="38100">
            <a:solidFill>
              <a:srgbClr val="F35E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781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16" name="Groupe 15">
                <a:extLst>
                  <a:ext uri="{FF2B5EF4-FFF2-40B4-BE49-F238E27FC236}">
                    <a16:creationId xmlns:a16="http://schemas.microsoft.com/office/drawing/2014/main" id="{F71F03ED-FD02-4C43-AE5E-6BDAD9A89188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8" name="Ellipse 7">
                  <a:extLst>
                    <a:ext uri="{FF2B5EF4-FFF2-40B4-BE49-F238E27FC236}">
                      <a16:creationId xmlns:a16="http://schemas.microsoft.com/office/drawing/2014/main" id="{D0E0AC6A-7D22-2F40-9F4A-03E18EFC9410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" name="Ellipse 9">
                  <a:extLst>
                    <a:ext uri="{FF2B5EF4-FFF2-40B4-BE49-F238E27FC236}">
                      <a16:creationId xmlns:a16="http://schemas.microsoft.com/office/drawing/2014/main" id="{38000B88-C403-6E4F-B478-D5286DE042DA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FDE0FC7A-E45D-5240-B1B3-7FCC85168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025" y="1303643"/>
            <a:ext cx="8689630" cy="4739799"/>
          </a:xfrm>
          <a:prstGeom prst="rect">
            <a:avLst/>
          </a:prstGeom>
        </p:spPr>
      </p:pic>
      <p:sp>
        <p:nvSpPr>
          <p:cNvPr id="53" name="ZoneTexte 52">
            <a:extLst>
              <a:ext uri="{FF2B5EF4-FFF2-40B4-BE49-F238E27FC236}">
                <a16:creationId xmlns:a16="http://schemas.microsoft.com/office/drawing/2014/main" id="{91BC64BB-3096-E540-9388-CAF16CB0121D}"/>
              </a:ext>
            </a:extLst>
          </p:cNvPr>
          <p:cNvSpPr txBox="1"/>
          <p:nvPr/>
        </p:nvSpPr>
        <p:spPr>
          <a:xfrm>
            <a:off x="107920" y="708087"/>
            <a:ext cx="4346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Habitat range change</a:t>
            </a:r>
          </a:p>
          <a:p>
            <a:r>
              <a:rPr lang="fr-FR" b="1" i="1" dirty="0" err="1"/>
              <a:t>Winning</a:t>
            </a:r>
            <a:r>
              <a:rPr lang="fr-FR" b="1" i="1" dirty="0"/>
              <a:t> and </a:t>
            </a:r>
            <a:r>
              <a:rPr lang="fr-FR" b="1" i="1" dirty="0" err="1"/>
              <a:t>losing</a:t>
            </a:r>
            <a:r>
              <a:rPr lang="fr-FR" b="1" i="1" dirty="0"/>
              <a:t> </a:t>
            </a:r>
            <a:r>
              <a:rPr lang="fr-FR" b="1" i="1" dirty="0" err="1"/>
              <a:t>species</a:t>
            </a:r>
            <a:endParaRPr lang="fr-FR" b="1" i="1" dirty="0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4235BC3B-9D56-754A-A65F-030D70CE11CF}"/>
              </a:ext>
            </a:extLst>
          </p:cNvPr>
          <p:cNvSpPr txBox="1"/>
          <p:nvPr/>
        </p:nvSpPr>
        <p:spPr>
          <a:xfrm>
            <a:off x="1694020" y="6109372"/>
            <a:ext cx="9650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Fig.3 : </a:t>
            </a:r>
            <a:r>
              <a:rPr lang="fr-FR" sz="1400" dirty="0" err="1"/>
              <a:t>Representation</a:t>
            </a:r>
            <a:r>
              <a:rPr lang="fr-FR" sz="1400" dirty="0"/>
              <a:t> of the </a:t>
            </a:r>
            <a:r>
              <a:rPr lang="fr-FR" sz="1400" dirty="0" err="1"/>
              <a:t>species</a:t>
            </a:r>
            <a:r>
              <a:rPr lang="fr-FR" sz="1400" dirty="0"/>
              <a:t> </a:t>
            </a:r>
            <a:r>
              <a:rPr lang="fr-FR" sz="1400" dirty="0" err="1"/>
              <a:t>with</a:t>
            </a:r>
            <a:r>
              <a:rPr lang="fr-FR" sz="1400" dirty="0"/>
              <a:t> the 10 </a:t>
            </a:r>
            <a:r>
              <a:rPr lang="fr-FR" sz="1400" dirty="0" err="1"/>
              <a:t>greatest</a:t>
            </a:r>
            <a:r>
              <a:rPr lang="fr-FR" sz="1400" dirty="0"/>
              <a:t> and 10 </a:t>
            </a:r>
            <a:r>
              <a:rPr lang="fr-FR" sz="1400" dirty="0" err="1"/>
              <a:t>lowest</a:t>
            </a:r>
            <a:r>
              <a:rPr lang="fr-FR" sz="1400" dirty="0"/>
              <a:t> range changes out of 355 </a:t>
            </a:r>
            <a:r>
              <a:rPr lang="fr-FR" sz="1400" dirty="0" err="1"/>
              <a:t>between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2100. 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CF87DC71-15FB-0441-847B-4205AFC1F5DF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DF84D214-760C-B042-A41E-3E3B613DADD1}"/>
              </a:ext>
            </a:extLst>
          </p:cNvPr>
          <p:cNvGrpSpPr/>
          <p:nvPr/>
        </p:nvGrpSpPr>
        <p:grpSpPr>
          <a:xfrm>
            <a:off x="260786" y="-15462"/>
            <a:ext cx="10375191" cy="557446"/>
            <a:chOff x="260786" y="-15462"/>
            <a:chExt cx="10375191" cy="557446"/>
          </a:xfrm>
        </p:grpSpPr>
        <p:grpSp>
          <p:nvGrpSpPr>
            <p:cNvPr id="57" name="Groupe 56">
              <a:extLst>
                <a:ext uri="{FF2B5EF4-FFF2-40B4-BE49-F238E27FC236}">
                  <a16:creationId xmlns:a16="http://schemas.microsoft.com/office/drawing/2014/main" id="{1D44C361-1A10-D24B-973A-C95EB9587697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85" name="ZoneTexte 84">
                <a:extLst>
                  <a:ext uri="{FF2B5EF4-FFF2-40B4-BE49-F238E27FC236}">
                    <a16:creationId xmlns:a16="http://schemas.microsoft.com/office/drawing/2014/main" id="{5829D95C-817B-BF4D-9AEE-570F231663A4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7" name="Ellipse 86">
                <a:extLst>
                  <a:ext uri="{FF2B5EF4-FFF2-40B4-BE49-F238E27FC236}">
                    <a16:creationId xmlns:a16="http://schemas.microsoft.com/office/drawing/2014/main" id="{E4FA7053-36AE-DB4E-ACFE-5BC4778E87A7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BB7454F2-1298-9E4A-9E35-3D23D66544E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83" name="ZoneTexte 82">
                <a:extLst>
                  <a:ext uri="{FF2B5EF4-FFF2-40B4-BE49-F238E27FC236}">
                    <a16:creationId xmlns:a16="http://schemas.microsoft.com/office/drawing/2014/main" id="{8CC0BBEF-C009-3144-9680-52882EEA8A93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4" name="Ellipse 83">
                <a:extLst>
                  <a:ext uri="{FF2B5EF4-FFF2-40B4-BE49-F238E27FC236}">
                    <a16:creationId xmlns:a16="http://schemas.microsoft.com/office/drawing/2014/main" id="{478DF74E-5B48-B841-AB16-3DFDED712632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59" name="Groupe 58">
              <a:extLst>
                <a:ext uri="{FF2B5EF4-FFF2-40B4-BE49-F238E27FC236}">
                  <a16:creationId xmlns:a16="http://schemas.microsoft.com/office/drawing/2014/main" id="{415AE844-EA24-C149-BC85-DAE0BA1AC2BC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76" name="ZoneTexte 75">
                <a:extLst>
                  <a:ext uri="{FF2B5EF4-FFF2-40B4-BE49-F238E27FC236}">
                    <a16:creationId xmlns:a16="http://schemas.microsoft.com/office/drawing/2014/main" id="{459D37FD-6181-1041-9906-381EFDE09FEF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77" name="Groupe 76">
                <a:extLst>
                  <a:ext uri="{FF2B5EF4-FFF2-40B4-BE49-F238E27FC236}">
                    <a16:creationId xmlns:a16="http://schemas.microsoft.com/office/drawing/2014/main" id="{1B8FE9A0-86DC-6541-A259-49B4067DF1CA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78" name="Ellipse 77">
                  <a:extLst>
                    <a:ext uri="{FF2B5EF4-FFF2-40B4-BE49-F238E27FC236}">
                      <a16:creationId xmlns:a16="http://schemas.microsoft.com/office/drawing/2014/main" id="{DFD17A2E-B676-C242-888C-A1349F87D6B2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9" name="Ellipse 78">
                  <a:extLst>
                    <a:ext uri="{FF2B5EF4-FFF2-40B4-BE49-F238E27FC236}">
                      <a16:creationId xmlns:a16="http://schemas.microsoft.com/office/drawing/2014/main" id="{3B2E1C2A-5A16-5742-8C19-86E7BD7AC6D8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0" name="Ellipse 79">
                  <a:extLst>
                    <a:ext uri="{FF2B5EF4-FFF2-40B4-BE49-F238E27FC236}">
                      <a16:creationId xmlns:a16="http://schemas.microsoft.com/office/drawing/2014/main" id="{3A623BD0-CF3E-9840-A947-BBF2D6F674A4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1" name="Ellipse 80">
                  <a:extLst>
                    <a:ext uri="{FF2B5EF4-FFF2-40B4-BE49-F238E27FC236}">
                      <a16:creationId xmlns:a16="http://schemas.microsoft.com/office/drawing/2014/main" id="{DDDA5183-52B2-944E-8B58-2F7DB28E9B30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2" name="Ellipse 81">
                  <a:extLst>
                    <a:ext uri="{FF2B5EF4-FFF2-40B4-BE49-F238E27FC236}">
                      <a16:creationId xmlns:a16="http://schemas.microsoft.com/office/drawing/2014/main" id="{7F8E846B-08F2-5546-9593-DA593BE17EF0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70" name="Groupe 69">
              <a:extLst>
                <a:ext uri="{FF2B5EF4-FFF2-40B4-BE49-F238E27FC236}">
                  <a16:creationId xmlns:a16="http://schemas.microsoft.com/office/drawing/2014/main" id="{B458A576-668E-2D44-B88A-639B3CF2793B}"/>
                </a:ext>
              </a:extLst>
            </p:cNvPr>
            <p:cNvGrpSpPr/>
            <p:nvPr/>
          </p:nvGrpSpPr>
          <p:grpSpPr>
            <a:xfrm>
              <a:off x="7994545" y="265572"/>
              <a:ext cx="213678" cy="90794"/>
              <a:chOff x="1159414" y="1573600"/>
              <a:chExt cx="213678" cy="90794"/>
            </a:xfrm>
          </p:grpSpPr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022FC31E-667C-D74A-BE84-44DBF0A3C146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4820CC4F-5007-C645-9E5C-E58D529948B9}"/>
                  </a:ext>
                </a:extLst>
              </p:cNvPr>
              <p:cNvSpPr/>
              <p:nvPr/>
            </p:nvSpPr>
            <p:spPr>
              <a:xfrm>
                <a:off x="1283092" y="1573600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70BBC6CC-28F9-AB4E-AEA2-36354D6F1B31}"/>
                </a:ext>
              </a:extLst>
            </p:cNvPr>
            <p:cNvSpPr/>
            <p:nvPr/>
          </p:nvSpPr>
          <p:spPr>
            <a:xfrm>
              <a:off x="10545977" y="263060"/>
              <a:ext cx="90000" cy="90000"/>
            </a:xfrm>
            <a:prstGeom prst="ellipse">
              <a:avLst/>
            </a:prstGeom>
            <a:noFill/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9" name="Ellipse 88">
            <a:extLst>
              <a:ext uri="{FF2B5EF4-FFF2-40B4-BE49-F238E27FC236}">
                <a16:creationId xmlns:a16="http://schemas.microsoft.com/office/drawing/2014/main" id="{26118569-E30B-9746-BB38-EB44FDE44123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0" name="Ellipse 89">
            <a:extLst>
              <a:ext uri="{FF2B5EF4-FFF2-40B4-BE49-F238E27FC236}">
                <a16:creationId xmlns:a16="http://schemas.microsoft.com/office/drawing/2014/main" id="{47E4E9FC-E828-AD47-B197-A0F6F4744FCB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1" name="Ellipse 90">
            <a:extLst>
              <a:ext uri="{FF2B5EF4-FFF2-40B4-BE49-F238E27FC236}">
                <a16:creationId xmlns:a16="http://schemas.microsoft.com/office/drawing/2014/main" id="{36399DC3-154C-0E4C-895F-88D160F2EB2F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2" name="Ellipse 91">
            <a:extLst>
              <a:ext uri="{FF2B5EF4-FFF2-40B4-BE49-F238E27FC236}">
                <a16:creationId xmlns:a16="http://schemas.microsoft.com/office/drawing/2014/main" id="{8E7BFE46-9F1A-CF42-8F32-CA8C8E611381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3" name="Ellipse 92">
            <a:extLst>
              <a:ext uri="{FF2B5EF4-FFF2-40B4-BE49-F238E27FC236}">
                <a16:creationId xmlns:a16="http://schemas.microsoft.com/office/drawing/2014/main" id="{CB9B9B82-A678-6947-943A-04B676C33DAA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132" name="ZoneTexte 131">
            <a:extLst>
              <a:ext uri="{FF2B5EF4-FFF2-40B4-BE49-F238E27FC236}">
                <a16:creationId xmlns:a16="http://schemas.microsoft.com/office/drawing/2014/main" id="{71009A38-AB87-9E44-8313-6CD2A115CB08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9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8C5225B-87C6-2044-8B1C-9313F1883436}"/>
              </a:ext>
            </a:extLst>
          </p:cNvPr>
          <p:cNvSpPr txBox="1"/>
          <p:nvPr/>
        </p:nvSpPr>
        <p:spPr>
          <a:xfrm rot="20165512">
            <a:off x="-19021" y="1851883"/>
            <a:ext cx="2346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/>
              <a:t>Slender</a:t>
            </a:r>
            <a:r>
              <a:rPr lang="fr-FR" sz="1600" dirty="0"/>
              <a:t> </a:t>
            </a:r>
            <a:r>
              <a:rPr lang="fr-FR" sz="1600" dirty="0" err="1"/>
              <a:t>rainbow</a:t>
            </a:r>
            <a:r>
              <a:rPr lang="fr-FR" sz="1600" dirty="0"/>
              <a:t> sardine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DEB37053-F449-164F-80E8-D8051E2103DE}"/>
              </a:ext>
            </a:extLst>
          </p:cNvPr>
          <p:cNvCxnSpPr>
            <a:cxnSpLocks/>
          </p:cNvCxnSpPr>
          <p:nvPr/>
        </p:nvCxnSpPr>
        <p:spPr>
          <a:xfrm flipH="1">
            <a:off x="2070025" y="1501432"/>
            <a:ext cx="450755" cy="117303"/>
          </a:xfrm>
          <a:prstGeom prst="line">
            <a:avLst/>
          </a:prstGeom>
          <a:ln w="38100">
            <a:solidFill>
              <a:srgbClr val="27B4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ZoneTexte 132">
            <a:extLst>
              <a:ext uri="{FF2B5EF4-FFF2-40B4-BE49-F238E27FC236}">
                <a16:creationId xmlns:a16="http://schemas.microsoft.com/office/drawing/2014/main" id="{37325B6D-9D92-F648-B797-82D4C72F60F1}"/>
              </a:ext>
            </a:extLst>
          </p:cNvPr>
          <p:cNvSpPr txBox="1"/>
          <p:nvPr/>
        </p:nvSpPr>
        <p:spPr>
          <a:xfrm rot="20165512">
            <a:off x="716947" y="4479545"/>
            <a:ext cx="8398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/>
              <a:t>Fishline</a:t>
            </a:r>
            <a:endParaRPr lang="fr-FR" sz="1600" dirty="0"/>
          </a:p>
        </p:txBody>
      </p:sp>
      <p:sp>
        <p:nvSpPr>
          <p:cNvPr id="134" name="ZoneTexte 133">
            <a:extLst>
              <a:ext uri="{FF2B5EF4-FFF2-40B4-BE49-F238E27FC236}">
                <a16:creationId xmlns:a16="http://schemas.microsoft.com/office/drawing/2014/main" id="{A1A4306D-4936-034C-8129-D4E2217E06C6}"/>
              </a:ext>
            </a:extLst>
          </p:cNvPr>
          <p:cNvSpPr txBox="1"/>
          <p:nvPr/>
        </p:nvSpPr>
        <p:spPr>
          <a:xfrm rot="20165512">
            <a:off x="467938" y="5021158"/>
            <a:ext cx="1343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/>
              <a:t>Sculpin</a:t>
            </a:r>
            <a:r>
              <a:rPr lang="fr-FR" sz="1600" dirty="0"/>
              <a:t> </a:t>
            </a:r>
            <a:r>
              <a:rPr lang="fr-FR" sz="1600" dirty="0" err="1"/>
              <a:t>fish</a:t>
            </a:r>
            <a:endParaRPr lang="fr-FR" sz="1600" dirty="0"/>
          </a:p>
        </p:txBody>
      </p:sp>
      <p:cxnSp>
        <p:nvCxnSpPr>
          <p:cNvPr id="135" name="Connecteur droit 134">
            <a:extLst>
              <a:ext uri="{FF2B5EF4-FFF2-40B4-BE49-F238E27FC236}">
                <a16:creationId xmlns:a16="http://schemas.microsoft.com/office/drawing/2014/main" id="{A673FDFD-B02A-0F42-92EE-3893E3DDE92E}"/>
              </a:ext>
            </a:extLst>
          </p:cNvPr>
          <p:cNvCxnSpPr>
            <a:cxnSpLocks/>
          </p:cNvCxnSpPr>
          <p:nvPr/>
        </p:nvCxnSpPr>
        <p:spPr>
          <a:xfrm flipH="1">
            <a:off x="1569849" y="4935411"/>
            <a:ext cx="450755" cy="117303"/>
          </a:xfrm>
          <a:prstGeom prst="line">
            <a:avLst/>
          </a:prstGeom>
          <a:ln w="38100">
            <a:solidFill>
              <a:srgbClr val="F35E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llipse 23">
            <a:extLst>
              <a:ext uri="{FF2B5EF4-FFF2-40B4-BE49-F238E27FC236}">
                <a16:creationId xmlns:a16="http://schemas.microsoft.com/office/drawing/2014/main" id="{8B1AB356-FE8C-A24E-BFDF-D862DAB326D8}"/>
              </a:ext>
            </a:extLst>
          </p:cNvPr>
          <p:cNvSpPr/>
          <p:nvPr/>
        </p:nvSpPr>
        <p:spPr>
          <a:xfrm>
            <a:off x="2000630" y="4556190"/>
            <a:ext cx="2880289" cy="672261"/>
          </a:xfrm>
          <a:prstGeom prst="ellipse">
            <a:avLst/>
          </a:prstGeom>
          <a:noFill/>
          <a:ln>
            <a:solidFill>
              <a:srgbClr val="F35E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6" name="Ellipse 135">
            <a:extLst>
              <a:ext uri="{FF2B5EF4-FFF2-40B4-BE49-F238E27FC236}">
                <a16:creationId xmlns:a16="http://schemas.microsoft.com/office/drawing/2014/main" id="{F253C163-8D0A-A744-B80C-EA658D5FE543}"/>
              </a:ext>
            </a:extLst>
          </p:cNvPr>
          <p:cNvSpPr/>
          <p:nvPr/>
        </p:nvSpPr>
        <p:spPr>
          <a:xfrm>
            <a:off x="2012987" y="4132943"/>
            <a:ext cx="2775627" cy="474022"/>
          </a:xfrm>
          <a:prstGeom prst="ellipse">
            <a:avLst/>
          </a:prstGeom>
          <a:noFill/>
          <a:ln>
            <a:solidFill>
              <a:srgbClr val="F35E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7" name="Connecteur droit 136">
            <a:extLst>
              <a:ext uri="{FF2B5EF4-FFF2-40B4-BE49-F238E27FC236}">
                <a16:creationId xmlns:a16="http://schemas.microsoft.com/office/drawing/2014/main" id="{C51923C3-F450-CE4F-A3D7-7489A9042B71}"/>
              </a:ext>
            </a:extLst>
          </p:cNvPr>
          <p:cNvCxnSpPr>
            <a:cxnSpLocks/>
          </p:cNvCxnSpPr>
          <p:nvPr/>
        </p:nvCxnSpPr>
        <p:spPr>
          <a:xfrm flipH="1">
            <a:off x="1587967" y="4370838"/>
            <a:ext cx="450755" cy="117303"/>
          </a:xfrm>
          <a:prstGeom prst="line">
            <a:avLst/>
          </a:prstGeom>
          <a:ln w="38100">
            <a:solidFill>
              <a:srgbClr val="F35E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9976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3735" y="482910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9C0DFB41-3033-A24C-90C9-CC88BE6B299A}"/>
              </a:ext>
            </a:extLst>
          </p:cNvPr>
          <p:cNvSpPr txBox="1"/>
          <p:nvPr/>
        </p:nvSpPr>
        <p:spPr>
          <a:xfrm>
            <a:off x="107920" y="708087"/>
            <a:ext cx="4346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Habitat range change</a:t>
            </a:r>
          </a:p>
          <a:p>
            <a:r>
              <a:rPr lang="fr-FR" b="1" i="1" dirty="0"/>
              <a:t>Spatial </a:t>
            </a:r>
            <a:r>
              <a:rPr lang="fr-FR" b="1" i="1" dirty="0" err="1"/>
              <a:t>evolution</a:t>
            </a:r>
            <a:r>
              <a:rPr lang="fr-FR" b="1" i="1" dirty="0"/>
              <a:t> of habitat </a:t>
            </a:r>
            <a:r>
              <a:rPr lang="fr-FR" b="1" i="1" dirty="0" err="1"/>
              <a:t>suitability</a:t>
            </a:r>
            <a:endParaRPr lang="fr-FR" b="1" i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097CB89-C7BE-8C48-8373-50475D7C4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50" y="1600200"/>
            <a:ext cx="11645900" cy="3657600"/>
          </a:xfrm>
          <a:prstGeom prst="rect">
            <a:avLst/>
          </a:prstGeom>
        </p:spPr>
      </p:pic>
      <p:sp>
        <p:nvSpPr>
          <p:cNvPr id="54" name="ZoneTexte 53">
            <a:extLst>
              <a:ext uri="{FF2B5EF4-FFF2-40B4-BE49-F238E27FC236}">
                <a16:creationId xmlns:a16="http://schemas.microsoft.com/office/drawing/2014/main" id="{42F0A006-0708-664A-90D9-F8E78E040C26}"/>
              </a:ext>
            </a:extLst>
          </p:cNvPr>
          <p:cNvSpPr txBox="1"/>
          <p:nvPr/>
        </p:nvSpPr>
        <p:spPr>
          <a:xfrm>
            <a:off x="806356" y="5271545"/>
            <a:ext cx="102249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Fig.4 : </a:t>
            </a:r>
            <a:r>
              <a:rPr lang="fr-FR" sz="1400" dirty="0" err="1"/>
              <a:t>Maps</a:t>
            </a:r>
            <a:r>
              <a:rPr lang="fr-FR" sz="1400" dirty="0"/>
              <a:t> </a:t>
            </a:r>
            <a:r>
              <a:rPr lang="fr-FR" sz="1400" dirty="0" err="1"/>
              <a:t>depicting</a:t>
            </a:r>
            <a:r>
              <a:rPr lang="fr-FR" sz="1400" dirty="0"/>
              <a:t> for </a:t>
            </a:r>
            <a:r>
              <a:rPr lang="fr-FR" sz="1400" dirty="0" err="1"/>
              <a:t>each</a:t>
            </a:r>
            <a:r>
              <a:rPr lang="fr-FR" sz="1400" dirty="0"/>
              <a:t> assemblage, </a:t>
            </a:r>
            <a:r>
              <a:rPr lang="fr-FR" sz="1400" dirty="0" err="1"/>
              <a:t>between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2100, the </a:t>
            </a:r>
            <a:r>
              <a:rPr lang="fr-FR" sz="1400" dirty="0" err="1"/>
              <a:t>number</a:t>
            </a:r>
            <a:r>
              <a:rPr lang="fr-FR" sz="1400" dirty="0"/>
              <a:t> of </a:t>
            </a:r>
            <a:r>
              <a:rPr lang="fr-FR" sz="1400" dirty="0" err="1"/>
              <a:t>species</a:t>
            </a:r>
            <a:r>
              <a:rPr lang="fr-FR" sz="1400" dirty="0"/>
              <a:t> gain (</a:t>
            </a:r>
            <a:r>
              <a:rPr lang="fr-FR" sz="1400" dirty="0" err="1"/>
              <a:t>left</a:t>
            </a:r>
            <a:r>
              <a:rPr lang="fr-FR" sz="1400" dirty="0"/>
              <a:t>) and </a:t>
            </a:r>
            <a:r>
              <a:rPr lang="fr-FR" sz="1400" dirty="0" err="1"/>
              <a:t>species</a:t>
            </a:r>
            <a:r>
              <a:rPr lang="fr-FR" sz="1400" dirty="0"/>
              <a:t> </a:t>
            </a:r>
            <a:r>
              <a:rPr lang="fr-FR" sz="1400" dirty="0" err="1"/>
              <a:t>loss</a:t>
            </a:r>
            <a:r>
              <a:rPr lang="fr-FR" sz="1400" dirty="0"/>
              <a:t> (right). 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C460D80D-5FFF-E34C-AC54-2D5D18789EC0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AC5918F3-1420-7048-8FCF-B0AE7BC401F1}"/>
              </a:ext>
            </a:extLst>
          </p:cNvPr>
          <p:cNvGrpSpPr/>
          <p:nvPr/>
        </p:nvGrpSpPr>
        <p:grpSpPr>
          <a:xfrm>
            <a:off x="366964" y="-12014"/>
            <a:ext cx="10269013" cy="553998"/>
            <a:chOff x="366964" y="-12014"/>
            <a:chExt cx="10269013" cy="553998"/>
          </a:xfrm>
        </p:grpSpPr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69C22FB9-FFA2-3046-9164-A575DC11820C}"/>
                </a:ext>
              </a:extLst>
            </p:cNvPr>
            <p:cNvSpPr/>
            <p:nvPr/>
          </p:nvSpPr>
          <p:spPr>
            <a:xfrm>
              <a:off x="366964" y="261537"/>
              <a:ext cx="90000" cy="90000"/>
            </a:xfrm>
            <a:prstGeom prst="ellipse">
              <a:avLst/>
            </a:prstGeom>
            <a:noFill/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AECDAECF-F3CA-5540-BE7E-6C2BD7E3147A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83" name="ZoneTexte 82">
                <a:extLst>
                  <a:ext uri="{FF2B5EF4-FFF2-40B4-BE49-F238E27FC236}">
                    <a16:creationId xmlns:a16="http://schemas.microsoft.com/office/drawing/2014/main" id="{26039A11-B744-E245-B975-6AD49419B789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4" name="Ellipse 83">
                <a:extLst>
                  <a:ext uri="{FF2B5EF4-FFF2-40B4-BE49-F238E27FC236}">
                    <a16:creationId xmlns:a16="http://schemas.microsoft.com/office/drawing/2014/main" id="{7AAC1E85-4A06-794D-9946-CCAEB7A26713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59" name="Groupe 58">
              <a:extLst>
                <a:ext uri="{FF2B5EF4-FFF2-40B4-BE49-F238E27FC236}">
                  <a16:creationId xmlns:a16="http://schemas.microsoft.com/office/drawing/2014/main" id="{A9A33238-2199-EB44-87D5-DDA7D1D5CA29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76" name="ZoneTexte 75">
                <a:extLst>
                  <a:ext uri="{FF2B5EF4-FFF2-40B4-BE49-F238E27FC236}">
                    <a16:creationId xmlns:a16="http://schemas.microsoft.com/office/drawing/2014/main" id="{1A469708-164F-F54C-A1C9-61740B52C404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77" name="Groupe 76">
                <a:extLst>
                  <a:ext uri="{FF2B5EF4-FFF2-40B4-BE49-F238E27FC236}">
                    <a16:creationId xmlns:a16="http://schemas.microsoft.com/office/drawing/2014/main" id="{7598BA86-BFA5-A44C-9AF1-5A11933969C3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78" name="Ellipse 77">
                  <a:extLst>
                    <a:ext uri="{FF2B5EF4-FFF2-40B4-BE49-F238E27FC236}">
                      <a16:creationId xmlns:a16="http://schemas.microsoft.com/office/drawing/2014/main" id="{3FE9D76A-F540-3646-8BF9-AA162A01A139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9" name="Ellipse 78">
                  <a:extLst>
                    <a:ext uri="{FF2B5EF4-FFF2-40B4-BE49-F238E27FC236}">
                      <a16:creationId xmlns:a16="http://schemas.microsoft.com/office/drawing/2014/main" id="{DB5AB019-C43B-214F-A09D-EFC2D1335DFE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0" name="Ellipse 79">
                  <a:extLst>
                    <a:ext uri="{FF2B5EF4-FFF2-40B4-BE49-F238E27FC236}">
                      <a16:creationId xmlns:a16="http://schemas.microsoft.com/office/drawing/2014/main" id="{D6EF2BF0-E10E-4F4C-8004-6C11BB563EF3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1" name="Ellipse 80">
                  <a:extLst>
                    <a:ext uri="{FF2B5EF4-FFF2-40B4-BE49-F238E27FC236}">
                      <a16:creationId xmlns:a16="http://schemas.microsoft.com/office/drawing/2014/main" id="{CE9F3159-89B1-9D4C-8DAB-5DC238FB3A36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2" name="Ellipse 81">
                  <a:extLst>
                    <a:ext uri="{FF2B5EF4-FFF2-40B4-BE49-F238E27FC236}">
                      <a16:creationId xmlns:a16="http://schemas.microsoft.com/office/drawing/2014/main" id="{7DD7B478-620D-104B-8BB0-7BF9DAAAA45E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70" name="Groupe 69">
              <a:extLst>
                <a:ext uri="{FF2B5EF4-FFF2-40B4-BE49-F238E27FC236}">
                  <a16:creationId xmlns:a16="http://schemas.microsoft.com/office/drawing/2014/main" id="{0D857EC7-4BCD-7F49-B912-8B67679A1603}"/>
                </a:ext>
              </a:extLst>
            </p:cNvPr>
            <p:cNvGrpSpPr/>
            <p:nvPr/>
          </p:nvGrpSpPr>
          <p:grpSpPr>
            <a:xfrm>
              <a:off x="7994545" y="265572"/>
              <a:ext cx="213678" cy="90794"/>
              <a:chOff x="1159414" y="1573600"/>
              <a:chExt cx="213678" cy="90794"/>
            </a:xfrm>
          </p:grpSpPr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A2915E36-AAEF-BE46-91BF-122A6F399952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9A7E3B64-8F11-8242-8083-C5164994B007}"/>
                  </a:ext>
                </a:extLst>
              </p:cNvPr>
              <p:cNvSpPr/>
              <p:nvPr/>
            </p:nvSpPr>
            <p:spPr>
              <a:xfrm>
                <a:off x="1283092" y="1573600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2E6A081F-57FA-6E47-BEB1-C4BD10D0CBAC}"/>
                </a:ext>
              </a:extLst>
            </p:cNvPr>
            <p:cNvSpPr/>
            <p:nvPr/>
          </p:nvSpPr>
          <p:spPr>
            <a:xfrm>
              <a:off x="10545977" y="263060"/>
              <a:ext cx="90000" cy="90000"/>
            </a:xfrm>
            <a:prstGeom prst="ellipse">
              <a:avLst/>
            </a:prstGeom>
            <a:noFill/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9" name="Ellipse 88">
            <a:extLst>
              <a:ext uri="{FF2B5EF4-FFF2-40B4-BE49-F238E27FC236}">
                <a16:creationId xmlns:a16="http://schemas.microsoft.com/office/drawing/2014/main" id="{80CD7B67-1DD1-854C-985A-0B439127C9B1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0" name="Ellipse 89">
            <a:extLst>
              <a:ext uri="{FF2B5EF4-FFF2-40B4-BE49-F238E27FC236}">
                <a16:creationId xmlns:a16="http://schemas.microsoft.com/office/drawing/2014/main" id="{DBED2F95-EDAF-BA47-8769-F016AD4E71ED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1" name="Ellipse 90">
            <a:extLst>
              <a:ext uri="{FF2B5EF4-FFF2-40B4-BE49-F238E27FC236}">
                <a16:creationId xmlns:a16="http://schemas.microsoft.com/office/drawing/2014/main" id="{8D1B67E9-3CBE-B048-9165-2C9D2D95EEDB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2" name="Ellipse 91">
            <a:extLst>
              <a:ext uri="{FF2B5EF4-FFF2-40B4-BE49-F238E27FC236}">
                <a16:creationId xmlns:a16="http://schemas.microsoft.com/office/drawing/2014/main" id="{21D28698-BF0D-9645-AC64-996965421C63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3" name="Ellipse 92">
            <a:extLst>
              <a:ext uri="{FF2B5EF4-FFF2-40B4-BE49-F238E27FC236}">
                <a16:creationId xmlns:a16="http://schemas.microsoft.com/office/drawing/2014/main" id="{53D38B28-A1F1-5043-9E56-130783ACD93B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id="{7656513E-F38A-9149-A244-1B8E862972FE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6829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E0E2BD81-103B-014E-9809-CF392F764397}"/>
              </a:ext>
            </a:extLst>
          </p:cNvPr>
          <p:cNvSpPr txBox="1"/>
          <p:nvPr/>
        </p:nvSpPr>
        <p:spPr>
          <a:xfrm>
            <a:off x="107920" y="708087"/>
            <a:ext cx="625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Habitat range change</a:t>
            </a:r>
          </a:p>
          <a:p>
            <a:r>
              <a:rPr lang="fr-FR" b="1" i="1" dirty="0"/>
              <a:t>Relationship </a:t>
            </a:r>
            <a:r>
              <a:rPr lang="fr-FR" b="1" i="1" dirty="0" err="1"/>
              <a:t>between</a:t>
            </a:r>
            <a:r>
              <a:rPr lang="fr-FR" b="1" i="1" dirty="0"/>
              <a:t> the </a:t>
            </a:r>
            <a:r>
              <a:rPr lang="fr-FR" b="1" i="1" dirty="0" err="1"/>
              <a:t>species</a:t>
            </a:r>
            <a:r>
              <a:rPr lang="fr-FR" b="1" i="1" dirty="0"/>
              <a:t> traits and </a:t>
            </a:r>
            <a:r>
              <a:rPr lang="fr-FR" b="1" i="1" dirty="0" err="1"/>
              <a:t>their</a:t>
            </a:r>
            <a:r>
              <a:rPr lang="fr-FR" b="1" i="1" dirty="0"/>
              <a:t> range change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6ABF5AF-2B84-2340-9F50-2A08C0AD4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1505526"/>
            <a:ext cx="8229600" cy="4488873"/>
          </a:xfrm>
          <a:prstGeom prst="rect">
            <a:avLst/>
          </a:prstGeom>
        </p:spPr>
      </p:pic>
      <p:sp>
        <p:nvSpPr>
          <p:cNvPr id="54" name="ZoneTexte 53">
            <a:extLst>
              <a:ext uri="{FF2B5EF4-FFF2-40B4-BE49-F238E27FC236}">
                <a16:creationId xmlns:a16="http://schemas.microsoft.com/office/drawing/2014/main" id="{6AF92238-44E7-E642-917C-2C3114283F26}"/>
              </a:ext>
            </a:extLst>
          </p:cNvPr>
          <p:cNvSpPr txBox="1"/>
          <p:nvPr/>
        </p:nvSpPr>
        <p:spPr>
          <a:xfrm>
            <a:off x="596719" y="5989051"/>
            <a:ext cx="108931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Fig.5 : </a:t>
            </a:r>
            <a:r>
              <a:rPr lang="fr-FR" sz="1400" dirty="0" err="1"/>
              <a:t>Observed</a:t>
            </a:r>
            <a:r>
              <a:rPr lang="fr-FR" sz="1400" dirty="0"/>
              <a:t> (dots) and </a:t>
            </a:r>
            <a:r>
              <a:rPr lang="fr-FR" sz="1400" dirty="0" err="1"/>
              <a:t>modeled</a:t>
            </a:r>
            <a:r>
              <a:rPr lang="fr-FR" sz="1400" dirty="0"/>
              <a:t> </a:t>
            </a:r>
            <a:r>
              <a:rPr lang="fr-FR" sz="1400" dirty="0" err="1"/>
              <a:t>with</a:t>
            </a:r>
            <a:r>
              <a:rPr lang="fr-FR" sz="1400" dirty="0"/>
              <a:t> a GAM (</a:t>
            </a:r>
            <a:r>
              <a:rPr lang="fr-FR" sz="1400" dirty="0" err="1"/>
              <a:t>continuous</a:t>
            </a:r>
            <a:r>
              <a:rPr lang="fr-FR" sz="1400" dirty="0"/>
              <a:t>) habitat range change </a:t>
            </a:r>
            <a:r>
              <a:rPr lang="fr-FR" sz="1400" dirty="0" err="1"/>
              <a:t>represented</a:t>
            </a:r>
            <a:r>
              <a:rPr lang="fr-FR" sz="1400" dirty="0"/>
              <a:t> in the </a:t>
            </a:r>
            <a:r>
              <a:rPr lang="fr-FR" sz="1400" dirty="0" err="1"/>
              <a:t>two</a:t>
            </a:r>
            <a:r>
              <a:rPr lang="fr-FR" sz="1400" dirty="0"/>
              <a:t> first axes 2-dimension </a:t>
            </a:r>
            <a:r>
              <a:rPr lang="fr-FR" sz="1400" dirty="0" err="1"/>
              <a:t>functional</a:t>
            </a:r>
            <a:r>
              <a:rPr lang="fr-FR" sz="1400" dirty="0"/>
              <a:t> </a:t>
            </a:r>
            <a:r>
              <a:rPr lang="fr-FR" sz="1400" dirty="0" err="1"/>
              <a:t>space</a:t>
            </a:r>
            <a:r>
              <a:rPr lang="fr-FR" sz="1400" dirty="0"/>
              <a:t>. 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7687AA80-3C68-7546-9C8F-4A374368FB08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749379A5-F867-934C-B9BF-18A58EB5F188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EDB8CFD4-6045-4648-ADF8-FB5B6D81196B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D1770154-EFB7-554A-BBF9-515AF2AC0B5A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E04AABF9-72C1-F846-8A63-AFB4AEB66667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CF198C91-66E4-5A42-805D-6F1871E900AF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1A415568-BA29-9B4B-8E2F-56AB798796E5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162470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A93FC9D-E489-2945-8957-B214A3858D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891"/>
          <a:stretch/>
        </p:blipFill>
        <p:spPr>
          <a:xfrm>
            <a:off x="166049" y="2125446"/>
            <a:ext cx="5832240" cy="3117277"/>
          </a:xfrm>
          <a:prstGeom prst="rect">
            <a:avLst/>
          </a:prstGeom>
        </p:spPr>
      </p:pic>
      <p:pic>
        <p:nvPicPr>
          <p:cNvPr id="53" name="Image 52">
            <a:extLst>
              <a:ext uri="{FF2B5EF4-FFF2-40B4-BE49-F238E27FC236}">
                <a16:creationId xmlns:a16="http://schemas.microsoft.com/office/drawing/2014/main" id="{22C7229E-735B-BA4D-ADDE-A2C0FF7785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87"/>
          <a:stretch/>
        </p:blipFill>
        <p:spPr>
          <a:xfrm>
            <a:off x="6233059" y="2136592"/>
            <a:ext cx="5813207" cy="3094984"/>
          </a:xfrm>
          <a:prstGeom prst="rect">
            <a:avLst/>
          </a:prstGeom>
        </p:spPr>
      </p:pic>
      <p:sp>
        <p:nvSpPr>
          <p:cNvPr id="54" name="ZoneTexte 53">
            <a:extLst>
              <a:ext uri="{FF2B5EF4-FFF2-40B4-BE49-F238E27FC236}">
                <a16:creationId xmlns:a16="http://schemas.microsoft.com/office/drawing/2014/main" id="{CA690706-1614-B343-B93C-50A2DFD37A0A}"/>
              </a:ext>
            </a:extLst>
          </p:cNvPr>
          <p:cNvSpPr txBox="1"/>
          <p:nvPr/>
        </p:nvSpPr>
        <p:spPr>
          <a:xfrm>
            <a:off x="107920" y="708087"/>
            <a:ext cx="625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Habitat range change</a:t>
            </a:r>
          </a:p>
          <a:p>
            <a:r>
              <a:rPr lang="fr-FR" b="1" i="1" dirty="0"/>
              <a:t>Relationship </a:t>
            </a:r>
            <a:r>
              <a:rPr lang="fr-FR" b="1" i="1" dirty="0" err="1"/>
              <a:t>between</a:t>
            </a:r>
            <a:r>
              <a:rPr lang="fr-FR" b="1" i="1" dirty="0"/>
              <a:t> the </a:t>
            </a:r>
            <a:r>
              <a:rPr lang="fr-FR" b="1" i="1" dirty="0" err="1"/>
              <a:t>species</a:t>
            </a:r>
            <a:r>
              <a:rPr lang="fr-FR" b="1" i="1" dirty="0"/>
              <a:t> traits and </a:t>
            </a:r>
            <a:r>
              <a:rPr lang="fr-FR" b="1" i="1" dirty="0" err="1"/>
              <a:t>their</a:t>
            </a:r>
            <a:r>
              <a:rPr lang="fr-FR" b="1" i="1" dirty="0"/>
              <a:t> range change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1F68B456-7D8D-F648-B4C8-43F7A7F61418}"/>
              </a:ext>
            </a:extLst>
          </p:cNvPr>
          <p:cNvSpPr txBox="1"/>
          <p:nvPr/>
        </p:nvSpPr>
        <p:spPr>
          <a:xfrm>
            <a:off x="3115298" y="5367202"/>
            <a:ext cx="57659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Fig.6 : </a:t>
            </a:r>
            <a:r>
              <a:rPr lang="fr-FR" sz="1400" dirty="0"/>
              <a:t>Relationship </a:t>
            </a:r>
            <a:r>
              <a:rPr lang="fr-FR" sz="1400" dirty="0" err="1"/>
              <a:t>between</a:t>
            </a:r>
            <a:r>
              <a:rPr lang="fr-FR" sz="1400" dirty="0"/>
              <a:t> habitat range change and </a:t>
            </a:r>
            <a:r>
              <a:rPr lang="fr-FR" sz="1400" dirty="0" err="1"/>
              <a:t>each</a:t>
            </a:r>
            <a:r>
              <a:rPr lang="fr-FR" sz="1400" dirty="0"/>
              <a:t> </a:t>
            </a:r>
            <a:r>
              <a:rPr lang="fr-FR" sz="1400" dirty="0" err="1"/>
              <a:t>functional</a:t>
            </a:r>
            <a:r>
              <a:rPr lang="fr-FR" sz="1400" dirty="0"/>
              <a:t> trait. </a:t>
            </a: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618B7CE4-F7DA-E24B-A835-AAD96E3F8CCF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2D5738BF-E802-2344-920C-0264683F7A7B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ACC60F81-F544-3342-9B52-92A11FEC4362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E037EA01-2867-914A-809D-A1F7B8EF2F85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11835734-2A58-4E40-8B30-5EC30C2B8C2A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467BCD8-83A0-FF4C-AEC9-6FDC354DA52B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87C2FF31-7788-BE4C-A4D0-B23CC6E8F044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826619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and </a:t>
                </a:r>
                <a:r>
                  <a:rPr lang="fr-FR" sz="1200" dirty="0" err="1">
                    <a:solidFill>
                      <a:schemeClr val="bg1"/>
                    </a:solidFill>
                  </a:rPr>
                  <a:t>Methods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1EFD6CA-C130-0848-8829-0BC3BA03D5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86" b="1994"/>
          <a:stretch/>
        </p:blipFill>
        <p:spPr>
          <a:xfrm>
            <a:off x="3427307" y="665868"/>
            <a:ext cx="4567237" cy="5794312"/>
          </a:xfrm>
          <a:prstGeom prst="rect">
            <a:avLst/>
          </a:prstGeom>
        </p:spPr>
      </p:pic>
      <p:sp>
        <p:nvSpPr>
          <p:cNvPr id="53" name="Ellipse 52">
            <a:extLst>
              <a:ext uri="{FF2B5EF4-FFF2-40B4-BE49-F238E27FC236}">
                <a16:creationId xmlns:a16="http://schemas.microsoft.com/office/drawing/2014/main" id="{24EC40F5-ABFB-6349-A503-E0910DFB8A17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2D526687-8103-8049-8D3A-353F2F308FB6}"/>
              </a:ext>
            </a:extLst>
          </p:cNvPr>
          <p:cNvSpPr/>
          <p:nvPr/>
        </p:nvSpPr>
        <p:spPr>
          <a:xfrm>
            <a:off x="3091013" y="26499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03F55A74-BF2F-B74C-ADA7-9C7D13C9D53B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78D1AB5E-37DD-4A4E-B7EF-9FDB6D0D4F62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DE12B401-17DC-2747-9626-2B15234BFCF1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70DFA195-2CD5-0C4B-B0BB-EB994056471C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AA5EFD5-942A-2444-B96B-31CF78949025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45737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DD1F9E05-7167-F44F-9910-31A7301F131E}"/>
              </a:ext>
            </a:extLst>
          </p:cNvPr>
          <p:cNvSpPr txBox="1"/>
          <p:nvPr/>
        </p:nvSpPr>
        <p:spPr>
          <a:xfrm>
            <a:off x="107920" y="708087"/>
            <a:ext cx="625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Diversity</a:t>
            </a:r>
            <a:r>
              <a:rPr lang="fr-FR" b="1" dirty="0"/>
              <a:t> of </a:t>
            </a:r>
            <a:r>
              <a:rPr lang="fr-FR" b="1" dirty="0" err="1"/>
              <a:t>fish</a:t>
            </a:r>
            <a:r>
              <a:rPr lang="fr-FR" b="1" dirty="0"/>
              <a:t> </a:t>
            </a:r>
            <a:r>
              <a:rPr lang="fr-FR" b="1" dirty="0" err="1"/>
              <a:t>communties</a:t>
            </a:r>
            <a:endParaRPr lang="fr-FR" b="1" dirty="0"/>
          </a:p>
          <a:p>
            <a:r>
              <a:rPr lang="fr-FR" b="1" i="1" dirty="0" err="1"/>
              <a:t>Present</a:t>
            </a:r>
            <a:r>
              <a:rPr lang="fr-FR" b="1" i="1" dirty="0"/>
              <a:t> spatial patterns of </a:t>
            </a:r>
            <a:r>
              <a:rPr lang="fr-FR" b="1" i="1" dirty="0" err="1"/>
              <a:t>diversity</a:t>
            </a:r>
            <a:endParaRPr lang="fr-FR" b="1" i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F5E12A7-D3D3-BC42-AAB9-ED19E76DF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0200"/>
            <a:ext cx="12192000" cy="3657600"/>
          </a:xfrm>
          <a:prstGeom prst="rect">
            <a:avLst/>
          </a:prstGeom>
        </p:spPr>
      </p:pic>
      <p:sp>
        <p:nvSpPr>
          <p:cNvPr id="54" name="ZoneTexte 53">
            <a:extLst>
              <a:ext uri="{FF2B5EF4-FFF2-40B4-BE49-F238E27FC236}">
                <a16:creationId xmlns:a16="http://schemas.microsoft.com/office/drawing/2014/main" id="{CD944D2E-4F83-E24E-ACC0-D915AC4F7AA0}"/>
              </a:ext>
            </a:extLst>
          </p:cNvPr>
          <p:cNvSpPr txBox="1"/>
          <p:nvPr/>
        </p:nvSpPr>
        <p:spPr>
          <a:xfrm>
            <a:off x="962526" y="5410941"/>
            <a:ext cx="1026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Fig.7 : </a:t>
            </a:r>
            <a:r>
              <a:rPr lang="fr-FR" sz="1400" dirty="0" err="1"/>
              <a:t>Maps</a:t>
            </a:r>
            <a:r>
              <a:rPr lang="fr-FR" sz="1400" dirty="0"/>
              <a:t> of </a:t>
            </a:r>
            <a:r>
              <a:rPr lang="fr-FR" sz="1400" dirty="0" err="1"/>
              <a:t>present-day</a:t>
            </a:r>
            <a:r>
              <a:rPr lang="fr-FR" sz="1400" dirty="0"/>
              <a:t> trait-</a:t>
            </a:r>
            <a:r>
              <a:rPr lang="fr-FR" sz="1400" dirty="0" err="1"/>
              <a:t>based</a:t>
            </a:r>
            <a:r>
              <a:rPr lang="fr-FR" sz="1400" dirty="0"/>
              <a:t> </a:t>
            </a:r>
            <a:r>
              <a:rPr lang="fr-FR" sz="1400" dirty="0" err="1"/>
              <a:t>communities</a:t>
            </a:r>
            <a:r>
              <a:rPr lang="fr-FR" sz="1400" dirty="0"/>
              <a:t> on </a:t>
            </a:r>
            <a:r>
              <a:rPr lang="fr-FR" sz="1400" dirty="0" err="1"/>
              <a:t>both</a:t>
            </a:r>
            <a:r>
              <a:rPr lang="fr-FR" sz="1400" dirty="0"/>
              <a:t> PCo1 and PCo2 </a:t>
            </a:r>
            <a:r>
              <a:rPr lang="fr-FR" sz="1400" dirty="0" err="1"/>
              <a:t>related</a:t>
            </a:r>
            <a:r>
              <a:rPr lang="fr-FR" sz="1400" dirty="0"/>
              <a:t> to the </a:t>
            </a:r>
            <a:r>
              <a:rPr lang="fr-FR" sz="1400" dirty="0" err="1"/>
              <a:t>functional</a:t>
            </a:r>
            <a:r>
              <a:rPr lang="fr-FR" sz="1400" dirty="0"/>
              <a:t> traits of the 355 </a:t>
            </a:r>
            <a:r>
              <a:rPr lang="fr-FR" sz="1400" dirty="0" err="1"/>
              <a:t>species</a:t>
            </a:r>
            <a:r>
              <a:rPr lang="fr-FR" sz="1400" dirty="0"/>
              <a:t> of the </a:t>
            </a:r>
            <a:r>
              <a:rPr lang="fr-FR" sz="1400" dirty="0" err="1"/>
              <a:t>study</a:t>
            </a:r>
            <a:r>
              <a:rPr lang="fr-FR" sz="1400" dirty="0"/>
              <a:t>. 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C3D3C36E-4CF3-A24B-9FA5-9BFAD4F345A7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C16E3509-095B-7943-8CCF-35FFC7967091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40994EA3-1B15-5947-90EA-61A1B2EC6945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8744F121-7A0D-A643-A752-FBE03A40E37A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E133EBE8-3F03-8144-8FBA-AFA5620E2B21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61EEBAE-3EE7-C04F-BE12-B94011B41066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CB7E8CE4-8B41-A542-A3AF-73761A65A240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694832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DD1F9E05-7167-F44F-9910-31A7301F131E}"/>
              </a:ext>
            </a:extLst>
          </p:cNvPr>
          <p:cNvSpPr txBox="1"/>
          <p:nvPr/>
        </p:nvSpPr>
        <p:spPr>
          <a:xfrm>
            <a:off x="107920" y="708087"/>
            <a:ext cx="625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Diversity</a:t>
            </a:r>
            <a:r>
              <a:rPr lang="fr-FR" b="1" dirty="0"/>
              <a:t> of </a:t>
            </a:r>
            <a:r>
              <a:rPr lang="fr-FR" b="1" dirty="0" err="1"/>
              <a:t>fish</a:t>
            </a:r>
            <a:r>
              <a:rPr lang="fr-FR" b="1" dirty="0"/>
              <a:t> </a:t>
            </a:r>
            <a:r>
              <a:rPr lang="fr-FR" b="1" dirty="0" err="1"/>
              <a:t>communties</a:t>
            </a:r>
            <a:endParaRPr lang="fr-FR" b="1" dirty="0"/>
          </a:p>
          <a:p>
            <a:r>
              <a:rPr lang="fr-FR" b="1" i="1" dirty="0" err="1"/>
              <a:t>Present</a:t>
            </a:r>
            <a:r>
              <a:rPr lang="fr-FR" b="1" i="1" dirty="0"/>
              <a:t> spatial patterns of </a:t>
            </a:r>
            <a:r>
              <a:rPr lang="fr-FR" b="1" i="1" dirty="0" err="1"/>
              <a:t>diversity</a:t>
            </a:r>
            <a:endParaRPr lang="fr-FR" b="1" i="1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6D49426-C14B-064B-AFFE-C102AA3E0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581" y="1354418"/>
            <a:ext cx="5081659" cy="4787953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A5EB91A-F9D0-0842-886F-4F2BFB42A6A6}"/>
              </a:ext>
            </a:extLst>
          </p:cNvPr>
          <p:cNvSpPr txBox="1"/>
          <p:nvPr/>
        </p:nvSpPr>
        <p:spPr>
          <a:xfrm>
            <a:off x="4403182" y="1158892"/>
            <a:ext cx="457217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1400" dirty="0" err="1"/>
              <a:t>Present-day</a:t>
            </a:r>
            <a:r>
              <a:rPr lang="fr-FR" sz="1400" dirty="0"/>
              <a:t> </a:t>
            </a:r>
            <a:r>
              <a:rPr lang="fr-FR" sz="1400" dirty="0" err="1"/>
              <a:t>diversity</a:t>
            </a:r>
            <a:r>
              <a:rPr lang="fr-FR" sz="1400" dirty="0"/>
              <a:t> </a:t>
            </a:r>
            <a:r>
              <a:rPr lang="fr-FR" sz="1400" dirty="0" err="1"/>
              <a:t>metrics</a:t>
            </a:r>
            <a:r>
              <a:rPr lang="fr-FR" sz="1400" dirty="0"/>
              <a:t> (</a:t>
            </a:r>
            <a:r>
              <a:rPr lang="fr-FR" sz="1400" dirty="0" err="1"/>
              <a:t>modeled</a:t>
            </a:r>
            <a:r>
              <a:rPr lang="fr-FR" sz="1400" dirty="0"/>
              <a:t>)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A7EC372C-929E-5E4A-926D-99C940907018}"/>
              </a:ext>
            </a:extLst>
          </p:cNvPr>
          <p:cNvSpPr txBox="1"/>
          <p:nvPr/>
        </p:nvSpPr>
        <p:spPr>
          <a:xfrm>
            <a:off x="2917582" y="6037912"/>
            <a:ext cx="632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Fig.8 : </a:t>
            </a:r>
            <a:r>
              <a:rPr lang="fr-FR" sz="1400" dirty="0" err="1"/>
              <a:t>Maps</a:t>
            </a:r>
            <a:r>
              <a:rPr lang="fr-FR" sz="1400" dirty="0"/>
              <a:t> of </a:t>
            </a:r>
            <a:r>
              <a:rPr lang="fr-FR" sz="1400" dirty="0" err="1"/>
              <a:t>diversity</a:t>
            </a:r>
            <a:r>
              <a:rPr lang="fr-FR" sz="1400" dirty="0"/>
              <a:t> </a:t>
            </a:r>
            <a:r>
              <a:rPr lang="fr-FR" sz="1400" dirty="0" err="1"/>
              <a:t>metrics</a:t>
            </a:r>
            <a:r>
              <a:rPr lang="fr-FR" sz="1400" dirty="0"/>
              <a:t> for </a:t>
            </a:r>
            <a:r>
              <a:rPr lang="fr-FR" sz="1400" dirty="0" err="1"/>
              <a:t>present-day</a:t>
            </a:r>
            <a:r>
              <a:rPr lang="fr-FR" sz="1400" dirty="0"/>
              <a:t> </a:t>
            </a:r>
            <a:r>
              <a:rPr lang="fr-FR" sz="1400" dirty="0" err="1"/>
              <a:t>with</a:t>
            </a:r>
            <a:r>
              <a:rPr lang="fr-FR" sz="1400" dirty="0"/>
              <a:t> </a:t>
            </a:r>
            <a:r>
              <a:rPr lang="fr-FR" sz="1400" dirty="0" err="1"/>
              <a:t>functional</a:t>
            </a:r>
            <a:r>
              <a:rPr lang="fr-FR" sz="1400" dirty="0"/>
              <a:t> </a:t>
            </a:r>
            <a:r>
              <a:rPr lang="fr-FR" sz="1400" dirty="0" err="1"/>
              <a:t>metrics</a:t>
            </a:r>
            <a:r>
              <a:rPr lang="fr-FR" sz="1400" dirty="0"/>
              <a:t> </a:t>
            </a:r>
            <a:r>
              <a:rPr lang="fr-FR" sz="1400" dirty="0" err="1"/>
              <a:t>from</a:t>
            </a:r>
            <a:r>
              <a:rPr lang="fr-FR" sz="1400" dirty="0"/>
              <a:t> 0 to 1</a:t>
            </a:r>
            <a:r>
              <a:rPr lang="fr-FR" dirty="0"/>
              <a:t>.</a:t>
            </a:r>
            <a:endParaRPr lang="fr-FR" sz="1400" dirty="0"/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9FC836A2-9AA7-C149-A888-79A9DF20CA9D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8BE3B87D-0F36-A04D-AE40-2325A475C6A7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1F0ABD0A-D108-BC4B-B6E7-F69188E7480A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9BA330D1-C9DD-DA46-BA55-1FACF4C1CAF8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809D2EC4-6931-DD4E-A823-89BE0FA3C18E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496AB452-B49F-7540-A8FC-6A5D3679A1EA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187D51F8-3BE3-4D45-8CA7-0102601291D6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879279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B931284F-FCA3-D747-B725-94180020574F}"/>
              </a:ext>
            </a:extLst>
          </p:cNvPr>
          <p:cNvSpPr txBox="1"/>
          <p:nvPr/>
        </p:nvSpPr>
        <p:spPr>
          <a:xfrm>
            <a:off x="107920" y="708087"/>
            <a:ext cx="625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Diversity</a:t>
            </a:r>
            <a:r>
              <a:rPr lang="fr-FR" b="1" dirty="0"/>
              <a:t> of </a:t>
            </a:r>
            <a:r>
              <a:rPr lang="fr-FR" b="1" dirty="0" err="1"/>
              <a:t>fish</a:t>
            </a:r>
            <a:r>
              <a:rPr lang="fr-FR" b="1" dirty="0"/>
              <a:t> </a:t>
            </a:r>
            <a:r>
              <a:rPr lang="fr-FR" b="1" dirty="0" err="1"/>
              <a:t>communties</a:t>
            </a:r>
            <a:endParaRPr lang="fr-FR" b="1" dirty="0"/>
          </a:p>
          <a:p>
            <a:r>
              <a:rPr lang="fr-FR" b="1" i="1" dirty="0"/>
              <a:t>Temporal </a:t>
            </a:r>
            <a:r>
              <a:rPr lang="fr-FR" b="1" i="1" dirty="0" err="1"/>
              <a:t>dynamics</a:t>
            </a:r>
            <a:r>
              <a:rPr lang="fr-FR" b="1" i="1" dirty="0"/>
              <a:t> of </a:t>
            </a:r>
            <a:r>
              <a:rPr lang="fr-FR" b="1" i="1" dirty="0" err="1"/>
              <a:t>diversity</a:t>
            </a:r>
            <a:endParaRPr lang="fr-FR" b="1" i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EC34E09-6855-FE40-8044-879C7A2F5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7000"/>
            <a:ext cx="12192000" cy="4064000"/>
          </a:xfrm>
          <a:prstGeom prst="rect">
            <a:avLst/>
          </a:prstGeom>
        </p:spPr>
      </p:pic>
      <p:sp>
        <p:nvSpPr>
          <p:cNvPr id="54" name="ZoneTexte 53">
            <a:extLst>
              <a:ext uri="{FF2B5EF4-FFF2-40B4-BE49-F238E27FC236}">
                <a16:creationId xmlns:a16="http://schemas.microsoft.com/office/drawing/2014/main" id="{6F8BED06-CA3F-FE45-87FD-36E3ACA8D7A1}"/>
              </a:ext>
            </a:extLst>
          </p:cNvPr>
          <p:cNvSpPr txBox="1"/>
          <p:nvPr/>
        </p:nvSpPr>
        <p:spPr>
          <a:xfrm>
            <a:off x="2367721" y="5349693"/>
            <a:ext cx="7718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Fig.9 : </a:t>
            </a:r>
            <a:r>
              <a:rPr lang="fr-FR" sz="1400" dirty="0" err="1"/>
              <a:t>Functional</a:t>
            </a:r>
            <a:r>
              <a:rPr lang="fr-FR" sz="1400" dirty="0"/>
              <a:t> assemblage shift on PCo1 (</a:t>
            </a:r>
            <a:r>
              <a:rPr lang="fr-FR" sz="1400" dirty="0" err="1"/>
              <a:t>left</a:t>
            </a:r>
            <a:r>
              <a:rPr lang="fr-FR" sz="1400" dirty="0"/>
              <a:t>) and PCo2 (right) </a:t>
            </a:r>
            <a:r>
              <a:rPr lang="fr-FR" sz="1400" dirty="0" err="1"/>
              <a:t>between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2100. 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CBC08C64-B7D8-154B-949A-AD3931E18AFE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31144A29-90AA-1F45-A786-05C80FC88441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45EA0EA3-C1E5-FC4F-9D33-3070CECFC32C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3053D9CB-F9C3-8E41-A922-2D9A46E15C1E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3CFBB237-274F-9941-8F05-A7006E8C7954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B9BC8475-48E6-7F45-8898-05F333F71048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252805AD-49B0-AC4E-8663-03A2291B016E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5228723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4F88E6B1-2787-FE48-A2D0-1971DCECBD0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9000"/>
          </a:blip>
          <a:stretch>
            <a:fillRect/>
          </a:stretch>
        </p:blipFill>
        <p:spPr>
          <a:xfrm>
            <a:off x="117852" y="2672799"/>
            <a:ext cx="6049617" cy="3299791"/>
          </a:xfrm>
          <a:prstGeom prst="rect">
            <a:avLst/>
          </a:prstGeom>
        </p:spPr>
      </p:pic>
      <p:sp>
        <p:nvSpPr>
          <p:cNvPr id="53" name="ZoneTexte 52">
            <a:extLst>
              <a:ext uri="{FF2B5EF4-FFF2-40B4-BE49-F238E27FC236}">
                <a16:creationId xmlns:a16="http://schemas.microsoft.com/office/drawing/2014/main" id="{EF487B70-5720-D644-8B95-A552994F15D0}"/>
              </a:ext>
            </a:extLst>
          </p:cNvPr>
          <p:cNvSpPr txBox="1"/>
          <p:nvPr/>
        </p:nvSpPr>
        <p:spPr>
          <a:xfrm>
            <a:off x="107920" y="708087"/>
            <a:ext cx="625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Diversity</a:t>
            </a:r>
            <a:r>
              <a:rPr lang="fr-FR" b="1" dirty="0"/>
              <a:t> of </a:t>
            </a:r>
            <a:r>
              <a:rPr lang="fr-FR" b="1" dirty="0" err="1"/>
              <a:t>fish</a:t>
            </a:r>
            <a:r>
              <a:rPr lang="fr-FR" b="1" dirty="0"/>
              <a:t> </a:t>
            </a:r>
            <a:r>
              <a:rPr lang="fr-FR" b="1" dirty="0" err="1"/>
              <a:t>communties</a:t>
            </a:r>
            <a:endParaRPr lang="fr-FR" b="1" dirty="0"/>
          </a:p>
          <a:p>
            <a:r>
              <a:rPr lang="fr-FR" b="1" i="1" dirty="0"/>
              <a:t>Temporal </a:t>
            </a:r>
            <a:r>
              <a:rPr lang="fr-FR" b="1" i="1" dirty="0" err="1"/>
              <a:t>dynamics</a:t>
            </a:r>
            <a:r>
              <a:rPr lang="fr-FR" b="1" i="1" dirty="0"/>
              <a:t> of </a:t>
            </a:r>
            <a:r>
              <a:rPr lang="fr-FR" b="1" i="1" dirty="0" err="1"/>
              <a:t>diversity</a:t>
            </a:r>
            <a:endParaRPr lang="fr-FR" b="1" i="1" dirty="0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DA91E7D9-68DC-424B-BDEE-1A4D050040E5}"/>
              </a:ext>
            </a:extLst>
          </p:cNvPr>
          <p:cNvSpPr txBox="1"/>
          <p:nvPr/>
        </p:nvSpPr>
        <p:spPr>
          <a:xfrm>
            <a:off x="2367721" y="6154768"/>
            <a:ext cx="7718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Fig.10 : </a:t>
            </a:r>
            <a:r>
              <a:rPr lang="fr-FR" sz="1400" dirty="0"/>
              <a:t>Changes of </a:t>
            </a:r>
            <a:r>
              <a:rPr lang="fr-FR" sz="1400" dirty="0" err="1"/>
              <a:t>functional</a:t>
            </a:r>
            <a:r>
              <a:rPr lang="fr-FR" sz="1400" dirty="0"/>
              <a:t> </a:t>
            </a:r>
            <a:r>
              <a:rPr lang="fr-FR" sz="1400" dirty="0" err="1"/>
              <a:t>identity</a:t>
            </a:r>
            <a:r>
              <a:rPr lang="fr-FR" sz="1400" dirty="0"/>
              <a:t> (</a:t>
            </a:r>
            <a:r>
              <a:rPr lang="fr-FR" sz="1400" dirty="0" err="1"/>
              <a:t>FIde</a:t>
            </a:r>
            <a:r>
              <a:rPr lang="fr-FR" sz="1400" dirty="0"/>
              <a:t>) in the </a:t>
            </a:r>
            <a:r>
              <a:rPr lang="fr-FR" sz="1400" dirty="0" err="1"/>
              <a:t>functional</a:t>
            </a:r>
            <a:r>
              <a:rPr lang="fr-FR" sz="1400" dirty="0"/>
              <a:t> </a:t>
            </a:r>
            <a:r>
              <a:rPr lang="fr-FR" sz="1400" dirty="0" err="1"/>
              <a:t>space</a:t>
            </a:r>
            <a:r>
              <a:rPr lang="fr-FR" sz="1400" dirty="0"/>
              <a:t> </a:t>
            </a:r>
            <a:r>
              <a:rPr lang="fr-FR" sz="1400" dirty="0" err="1"/>
              <a:t>between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</a:t>
            </a: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0C91B3B2-8A58-9446-83D5-75CFE51B1DA4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BAEEE723-997C-AF4A-A82A-0A05E16B0C06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F7D86FA1-CFDA-A146-BCB9-3010C5FD3D70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7800AB11-385E-D141-A35B-9DDC6A13056D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E2870021-D7DE-B54B-837E-E4764570E35D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09A0134D-8D3B-544F-BBC8-D78627D4AD93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6A8BE82E-5EA9-7D45-9476-E5B7DC1947F9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873479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4F88E6B1-2787-FE48-A2D0-1971DCECBD0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9000"/>
          </a:blip>
          <a:stretch>
            <a:fillRect/>
          </a:stretch>
        </p:blipFill>
        <p:spPr>
          <a:xfrm>
            <a:off x="117852" y="2672799"/>
            <a:ext cx="6049617" cy="3299791"/>
          </a:xfrm>
          <a:prstGeom prst="rect">
            <a:avLst/>
          </a:prstGeom>
        </p:spPr>
      </p:pic>
      <p:sp>
        <p:nvSpPr>
          <p:cNvPr id="53" name="ZoneTexte 52">
            <a:extLst>
              <a:ext uri="{FF2B5EF4-FFF2-40B4-BE49-F238E27FC236}">
                <a16:creationId xmlns:a16="http://schemas.microsoft.com/office/drawing/2014/main" id="{EF487B70-5720-D644-8B95-A552994F15D0}"/>
              </a:ext>
            </a:extLst>
          </p:cNvPr>
          <p:cNvSpPr txBox="1"/>
          <p:nvPr/>
        </p:nvSpPr>
        <p:spPr>
          <a:xfrm>
            <a:off x="107920" y="708087"/>
            <a:ext cx="625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Diversity</a:t>
            </a:r>
            <a:r>
              <a:rPr lang="fr-FR" b="1" dirty="0"/>
              <a:t> of </a:t>
            </a:r>
            <a:r>
              <a:rPr lang="fr-FR" b="1" dirty="0" err="1"/>
              <a:t>fish</a:t>
            </a:r>
            <a:r>
              <a:rPr lang="fr-FR" b="1" dirty="0"/>
              <a:t> </a:t>
            </a:r>
            <a:r>
              <a:rPr lang="fr-FR" b="1" dirty="0" err="1"/>
              <a:t>communties</a:t>
            </a:r>
            <a:endParaRPr lang="fr-FR" b="1" dirty="0"/>
          </a:p>
          <a:p>
            <a:r>
              <a:rPr lang="fr-FR" b="1" i="1" dirty="0"/>
              <a:t>Temporal </a:t>
            </a:r>
            <a:r>
              <a:rPr lang="fr-FR" b="1" i="1" dirty="0" err="1"/>
              <a:t>dynamics</a:t>
            </a:r>
            <a:r>
              <a:rPr lang="fr-FR" b="1" i="1" dirty="0"/>
              <a:t> of </a:t>
            </a:r>
            <a:r>
              <a:rPr lang="fr-FR" b="1" i="1" dirty="0" err="1"/>
              <a:t>diversity</a:t>
            </a:r>
            <a:endParaRPr lang="fr-FR" b="1" i="1" dirty="0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DA91E7D9-68DC-424B-BDEE-1A4D050040E5}"/>
              </a:ext>
            </a:extLst>
          </p:cNvPr>
          <p:cNvSpPr txBox="1"/>
          <p:nvPr/>
        </p:nvSpPr>
        <p:spPr>
          <a:xfrm>
            <a:off x="2367721" y="6154768"/>
            <a:ext cx="7718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Fig.10 : </a:t>
            </a:r>
            <a:r>
              <a:rPr lang="fr-FR" sz="1400" dirty="0"/>
              <a:t>Changes of </a:t>
            </a:r>
            <a:r>
              <a:rPr lang="fr-FR" sz="1400" dirty="0" err="1"/>
              <a:t>functional</a:t>
            </a:r>
            <a:r>
              <a:rPr lang="fr-FR" sz="1400" dirty="0"/>
              <a:t> </a:t>
            </a:r>
            <a:r>
              <a:rPr lang="fr-FR" sz="1400" dirty="0" err="1"/>
              <a:t>identity</a:t>
            </a:r>
            <a:r>
              <a:rPr lang="fr-FR" sz="1400" dirty="0"/>
              <a:t> (</a:t>
            </a:r>
            <a:r>
              <a:rPr lang="fr-FR" sz="1400" dirty="0" err="1"/>
              <a:t>FIde</a:t>
            </a:r>
            <a:r>
              <a:rPr lang="fr-FR" sz="1400" dirty="0"/>
              <a:t>) in the </a:t>
            </a:r>
            <a:r>
              <a:rPr lang="fr-FR" sz="1400" dirty="0" err="1"/>
              <a:t>functional</a:t>
            </a:r>
            <a:r>
              <a:rPr lang="fr-FR" sz="1400" dirty="0"/>
              <a:t> </a:t>
            </a:r>
            <a:r>
              <a:rPr lang="fr-FR" sz="1400" dirty="0" err="1"/>
              <a:t>space</a:t>
            </a:r>
            <a:r>
              <a:rPr lang="fr-FR" sz="1400" dirty="0"/>
              <a:t> </a:t>
            </a:r>
            <a:r>
              <a:rPr lang="fr-FR" sz="1400" dirty="0" err="1"/>
              <a:t>between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</a:t>
            </a: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0C91B3B2-8A58-9446-83D5-75CFE51B1DA4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BAEEE723-997C-AF4A-A82A-0A05E16B0C06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F7D86FA1-CFDA-A146-BCB9-3010C5FD3D70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7800AB11-385E-D141-A35B-9DDC6A13056D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E2870021-D7DE-B54B-837E-E4764570E35D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09A0134D-8D3B-544F-BBC8-D78627D4AD93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62C7E5-E0FD-9244-858E-7E9D08C0565C}"/>
              </a:ext>
            </a:extLst>
          </p:cNvPr>
          <p:cNvSpPr/>
          <p:nvPr/>
        </p:nvSpPr>
        <p:spPr>
          <a:xfrm>
            <a:off x="3348470" y="978981"/>
            <a:ext cx="8598365" cy="48851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2" name="Image 61">
            <a:extLst>
              <a:ext uri="{FF2B5EF4-FFF2-40B4-BE49-F238E27FC236}">
                <a16:creationId xmlns:a16="http://schemas.microsoft.com/office/drawing/2014/main" id="{7B0FA400-B076-2F4F-A607-8FCC59499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7018" y="1047700"/>
            <a:ext cx="8479817" cy="462535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D34C7C69-6CB3-784D-BD0C-58CC85F03BFB}"/>
              </a:ext>
            </a:extLst>
          </p:cNvPr>
          <p:cNvSpPr/>
          <p:nvPr/>
        </p:nvSpPr>
        <p:spPr>
          <a:xfrm>
            <a:off x="2194898" y="4472443"/>
            <a:ext cx="345645" cy="32143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3BABD111-E272-3D43-B702-88079C5B791A}"/>
              </a:ext>
            </a:extLst>
          </p:cNvPr>
          <p:cNvCxnSpPr>
            <a:cxnSpLocks/>
          </p:cNvCxnSpPr>
          <p:nvPr/>
        </p:nvCxnSpPr>
        <p:spPr>
          <a:xfrm flipV="1">
            <a:off x="2194898" y="988191"/>
            <a:ext cx="1153572" cy="3484253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necteur droit 63">
            <a:extLst>
              <a:ext uri="{FF2B5EF4-FFF2-40B4-BE49-F238E27FC236}">
                <a16:creationId xmlns:a16="http://schemas.microsoft.com/office/drawing/2014/main" id="{4CAD49CC-828A-3D4E-9B5B-3A41F5FD450F}"/>
              </a:ext>
            </a:extLst>
          </p:cNvPr>
          <p:cNvCxnSpPr>
            <a:cxnSpLocks/>
          </p:cNvCxnSpPr>
          <p:nvPr/>
        </p:nvCxnSpPr>
        <p:spPr>
          <a:xfrm>
            <a:off x="2194898" y="4793881"/>
            <a:ext cx="1153572" cy="1070206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ZoneTexte 43">
            <a:extLst>
              <a:ext uri="{FF2B5EF4-FFF2-40B4-BE49-F238E27FC236}">
                <a16:creationId xmlns:a16="http://schemas.microsoft.com/office/drawing/2014/main" id="{2F743EAA-D819-5E43-8D83-29FDD454EC30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1726277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B931284F-FCA3-D747-B725-94180020574F}"/>
              </a:ext>
            </a:extLst>
          </p:cNvPr>
          <p:cNvSpPr txBox="1"/>
          <p:nvPr/>
        </p:nvSpPr>
        <p:spPr>
          <a:xfrm>
            <a:off x="107920" y="708087"/>
            <a:ext cx="625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Diversity</a:t>
            </a:r>
            <a:r>
              <a:rPr lang="fr-FR" b="1" dirty="0"/>
              <a:t> of </a:t>
            </a:r>
            <a:r>
              <a:rPr lang="fr-FR" b="1" dirty="0" err="1"/>
              <a:t>fish</a:t>
            </a:r>
            <a:r>
              <a:rPr lang="fr-FR" b="1" dirty="0"/>
              <a:t> </a:t>
            </a:r>
            <a:r>
              <a:rPr lang="fr-FR" b="1" dirty="0" err="1"/>
              <a:t>communties</a:t>
            </a:r>
            <a:endParaRPr lang="fr-FR" b="1" dirty="0"/>
          </a:p>
          <a:p>
            <a:r>
              <a:rPr lang="fr-FR" b="1" i="1" dirty="0"/>
              <a:t>Temporal </a:t>
            </a:r>
            <a:r>
              <a:rPr lang="fr-FR" b="1" i="1" dirty="0" err="1"/>
              <a:t>dynamics</a:t>
            </a:r>
            <a:r>
              <a:rPr lang="fr-FR" b="1" i="1" dirty="0"/>
              <a:t> of </a:t>
            </a:r>
            <a:r>
              <a:rPr lang="fr-FR" b="1" i="1" dirty="0" err="1"/>
              <a:t>diversity</a:t>
            </a:r>
            <a:endParaRPr lang="fr-FR" b="1" i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104CD01-0C7B-4A45-ABD3-64EA71F5D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881" y="817401"/>
            <a:ext cx="5427638" cy="5346019"/>
          </a:xfrm>
          <a:prstGeom prst="rect">
            <a:avLst/>
          </a:prstGeom>
        </p:spPr>
      </p:pic>
      <p:sp>
        <p:nvSpPr>
          <p:cNvPr id="54" name="ZoneTexte 53">
            <a:extLst>
              <a:ext uri="{FF2B5EF4-FFF2-40B4-BE49-F238E27FC236}">
                <a16:creationId xmlns:a16="http://schemas.microsoft.com/office/drawing/2014/main" id="{344CCD50-1028-FF41-B680-4C7AE0BA7151}"/>
              </a:ext>
            </a:extLst>
          </p:cNvPr>
          <p:cNvSpPr txBox="1"/>
          <p:nvPr/>
        </p:nvSpPr>
        <p:spPr>
          <a:xfrm>
            <a:off x="3568695" y="6118845"/>
            <a:ext cx="53164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Fig.11 : </a:t>
            </a:r>
            <a:r>
              <a:rPr lang="fr-FR" sz="1400" dirty="0" err="1"/>
              <a:t>Maps</a:t>
            </a:r>
            <a:r>
              <a:rPr lang="fr-FR" sz="1400" dirty="0"/>
              <a:t> of </a:t>
            </a:r>
            <a:r>
              <a:rPr lang="fr-FR" sz="1400" dirty="0" err="1"/>
              <a:t>diversity</a:t>
            </a:r>
            <a:r>
              <a:rPr lang="fr-FR" sz="1400" dirty="0"/>
              <a:t> </a:t>
            </a:r>
            <a:r>
              <a:rPr lang="fr-FR" sz="1400" dirty="0" err="1"/>
              <a:t>metrics</a:t>
            </a:r>
            <a:r>
              <a:rPr lang="fr-FR" sz="1400" dirty="0"/>
              <a:t> shift </a:t>
            </a:r>
            <a:r>
              <a:rPr lang="fr-FR" sz="1400" dirty="0" err="1"/>
              <a:t>between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2100.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EC902B9C-022E-EF43-9A73-1D2188CD2460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77EFDB7E-DA0C-084C-98F4-794BB6461EB3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269277CD-1410-3E45-9C87-7E3522B7178D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11B4948A-D8EC-0C45-833F-A35FB134B085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98533513-DD41-DB45-92E5-B698FBD069B8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0238F8D5-38B7-734B-BFE3-D47FA8F11660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81532E9D-D80A-EC40-8179-A45456B385EA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9259240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Results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B931284F-FCA3-D747-B725-94180020574F}"/>
              </a:ext>
            </a:extLst>
          </p:cNvPr>
          <p:cNvSpPr txBox="1"/>
          <p:nvPr/>
        </p:nvSpPr>
        <p:spPr>
          <a:xfrm>
            <a:off x="107920" y="708087"/>
            <a:ext cx="625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Diversity</a:t>
            </a:r>
            <a:r>
              <a:rPr lang="fr-FR" b="1" dirty="0"/>
              <a:t> of </a:t>
            </a:r>
            <a:r>
              <a:rPr lang="fr-FR" b="1" dirty="0" err="1"/>
              <a:t>fish</a:t>
            </a:r>
            <a:r>
              <a:rPr lang="fr-FR" b="1" dirty="0"/>
              <a:t> </a:t>
            </a:r>
            <a:r>
              <a:rPr lang="fr-FR" b="1" dirty="0" err="1"/>
              <a:t>communties</a:t>
            </a:r>
            <a:endParaRPr lang="fr-FR" b="1" dirty="0"/>
          </a:p>
          <a:p>
            <a:r>
              <a:rPr lang="fr-FR" b="1" i="1" dirty="0"/>
              <a:t>Temporal </a:t>
            </a:r>
            <a:r>
              <a:rPr lang="fr-FR" b="1" i="1" dirty="0" err="1"/>
              <a:t>dynamics</a:t>
            </a:r>
            <a:r>
              <a:rPr lang="fr-FR" b="1" i="1" dirty="0"/>
              <a:t> of </a:t>
            </a:r>
            <a:r>
              <a:rPr lang="fr-FR" b="1" i="1" dirty="0" err="1"/>
              <a:t>diversity</a:t>
            </a:r>
            <a:endParaRPr lang="fr-FR" b="1" i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194E563-A184-6749-802F-EA428A65B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310" y="1179207"/>
            <a:ext cx="7682491" cy="4888858"/>
          </a:xfrm>
          <a:prstGeom prst="rect">
            <a:avLst/>
          </a:prstGeom>
        </p:spPr>
      </p:pic>
      <p:sp>
        <p:nvSpPr>
          <p:cNvPr id="54" name="ZoneTexte 53">
            <a:extLst>
              <a:ext uri="{FF2B5EF4-FFF2-40B4-BE49-F238E27FC236}">
                <a16:creationId xmlns:a16="http://schemas.microsoft.com/office/drawing/2014/main" id="{A85A4437-4282-1C43-81F0-38E86AEE52DE}"/>
              </a:ext>
            </a:extLst>
          </p:cNvPr>
          <p:cNvSpPr txBox="1"/>
          <p:nvPr/>
        </p:nvSpPr>
        <p:spPr>
          <a:xfrm>
            <a:off x="3235310" y="6137956"/>
            <a:ext cx="660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Fig.12 : </a:t>
            </a:r>
            <a:r>
              <a:rPr lang="fr-FR" sz="1400" dirty="0"/>
              <a:t>Time </a:t>
            </a:r>
            <a:r>
              <a:rPr lang="fr-FR" sz="1400" dirty="0" err="1"/>
              <a:t>series</a:t>
            </a:r>
            <a:r>
              <a:rPr lang="fr-FR" sz="1400" dirty="0"/>
              <a:t> of </a:t>
            </a:r>
            <a:r>
              <a:rPr lang="fr-FR" sz="1400" dirty="0" err="1"/>
              <a:t>diversity</a:t>
            </a:r>
            <a:r>
              <a:rPr lang="fr-FR" sz="1400" dirty="0"/>
              <a:t> </a:t>
            </a:r>
            <a:r>
              <a:rPr lang="fr-FR" sz="1400" dirty="0" err="1"/>
              <a:t>metrics</a:t>
            </a:r>
            <a:r>
              <a:rPr lang="fr-FR" sz="1400" dirty="0"/>
              <a:t> by </a:t>
            </a:r>
            <a:r>
              <a:rPr lang="fr-FR" sz="1400" dirty="0" err="1"/>
              <a:t>ecoregion</a:t>
            </a:r>
            <a:r>
              <a:rPr lang="fr-FR" sz="1400" dirty="0"/>
              <a:t> </a:t>
            </a:r>
            <a:r>
              <a:rPr lang="fr-FR" sz="1400" dirty="0" err="1"/>
              <a:t>between</a:t>
            </a:r>
            <a:r>
              <a:rPr lang="fr-FR" sz="1400" dirty="0"/>
              <a:t> </a:t>
            </a:r>
            <a:r>
              <a:rPr lang="fr-FR" sz="1400" dirty="0" err="1"/>
              <a:t>present-day</a:t>
            </a:r>
            <a:r>
              <a:rPr lang="fr-FR" sz="1400" dirty="0"/>
              <a:t> and 2100.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7361F22A-6085-694D-AAFA-939FEFD48D0F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0AB3FC2A-8AFA-4D4E-8320-66BF23BA3E86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1F7F9361-89F4-CA49-80B8-F61301BD8703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FD672897-F43A-CE4F-8367-D8B4BC1497AC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52760818-0D8B-FE4D-973C-23A17B175D05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C0A1EA08-0E9C-7343-A7AE-69A687E76648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8E5D1AB3-7B49-8F47-A3AF-10DCCD19F4D8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3999541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bg1"/>
                    </a:solidFill>
                  </a:rPr>
                  <a:t>Discussion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3F67CBCE-BA67-A942-85F0-43403DC49DDC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C5D4D8A5-FE31-A142-ADE2-4C8E799BC4A6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95C24D5D-EA76-064B-829F-B874B1201B7D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C23CFE84-8383-2D4A-AE8E-FFD7C0607635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8761827C-2B90-0D4E-9868-FAF963D6759A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4C981FE5-8FC0-124B-B8D2-5031EF6CAEA7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6D12DD9-DEB4-5440-8100-3DBFF4CF4F65}"/>
              </a:ext>
            </a:extLst>
          </p:cNvPr>
          <p:cNvSpPr txBox="1"/>
          <p:nvPr/>
        </p:nvSpPr>
        <p:spPr>
          <a:xfrm>
            <a:off x="1136886" y="1676400"/>
            <a:ext cx="108331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Contrast</a:t>
            </a:r>
            <a:r>
              <a:rPr lang="fr-FR" dirty="0"/>
              <a:t> of range change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NeA</a:t>
            </a:r>
            <a:r>
              <a:rPr lang="fr-FR" dirty="0"/>
              <a:t> and </a:t>
            </a:r>
            <a:r>
              <a:rPr lang="fr-FR" dirty="0" err="1"/>
              <a:t>MedS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Significant</a:t>
            </a:r>
            <a:r>
              <a:rPr lang="fr-FR" dirty="0"/>
              <a:t> positive </a:t>
            </a:r>
            <a:r>
              <a:rPr lang="fr-FR" dirty="0" err="1"/>
              <a:t>relationship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range change and </a:t>
            </a:r>
            <a:r>
              <a:rPr lang="fr-FR" dirty="0" err="1"/>
              <a:t>both</a:t>
            </a:r>
            <a:r>
              <a:rPr lang="fr-FR" dirty="0"/>
              <a:t> </a:t>
            </a:r>
            <a:r>
              <a:rPr lang="fr-FR" dirty="0" err="1"/>
              <a:t>trophic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 and </a:t>
            </a:r>
            <a:r>
              <a:rPr lang="fr-FR" dirty="0" err="1"/>
              <a:t>growth</a:t>
            </a:r>
            <a:r>
              <a:rPr lang="fr-FR" dirty="0"/>
              <a:t> coefficient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Homogenous</a:t>
            </a:r>
            <a:r>
              <a:rPr lang="fr-FR" dirty="0"/>
              <a:t> distribution of the </a:t>
            </a:r>
            <a:r>
              <a:rPr lang="fr-FR" dirty="0" err="1"/>
              <a:t>functional</a:t>
            </a:r>
            <a:r>
              <a:rPr lang="fr-FR" dirty="0"/>
              <a:t> structure </a:t>
            </a:r>
            <a:r>
              <a:rPr lang="fr-FR" dirty="0" err="1"/>
              <a:t>across</a:t>
            </a:r>
            <a:r>
              <a:rPr lang="fr-FR" dirty="0"/>
              <a:t> </a:t>
            </a:r>
            <a:r>
              <a:rPr lang="fr-FR" dirty="0" err="1"/>
              <a:t>ecoregions</a:t>
            </a:r>
            <a:r>
              <a:rPr lang="fr-F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/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CDA5FEDB-16EA-6A4B-8B49-4476022D90A2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3976716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bg1"/>
                    </a:solidFill>
                  </a:rPr>
                  <a:t>Discussion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3F67CBCE-BA67-A942-85F0-43403DC49DDC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C5D4D8A5-FE31-A142-ADE2-4C8E799BC4A6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95C24D5D-EA76-064B-829F-B874B1201B7D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C23CFE84-8383-2D4A-AE8E-FFD7C0607635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8761827C-2B90-0D4E-9868-FAF963D6759A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4C981FE5-8FC0-124B-B8D2-5031EF6CAEA7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6D12DD9-DEB4-5440-8100-3DBFF4CF4F65}"/>
              </a:ext>
            </a:extLst>
          </p:cNvPr>
          <p:cNvSpPr txBox="1"/>
          <p:nvPr/>
        </p:nvSpPr>
        <p:spPr>
          <a:xfrm>
            <a:off x="1136886" y="1676400"/>
            <a:ext cx="108331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Contrast</a:t>
            </a:r>
            <a:r>
              <a:rPr lang="fr-FR" dirty="0"/>
              <a:t> of range change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NeA</a:t>
            </a:r>
            <a:r>
              <a:rPr lang="fr-FR" dirty="0"/>
              <a:t> and </a:t>
            </a:r>
            <a:r>
              <a:rPr lang="fr-FR" dirty="0" err="1"/>
              <a:t>MedS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Significant</a:t>
            </a:r>
            <a:r>
              <a:rPr lang="fr-FR" dirty="0"/>
              <a:t> positive </a:t>
            </a:r>
            <a:r>
              <a:rPr lang="fr-FR" dirty="0" err="1"/>
              <a:t>relationship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range change and </a:t>
            </a:r>
            <a:r>
              <a:rPr lang="fr-FR" dirty="0" err="1"/>
              <a:t>both</a:t>
            </a:r>
            <a:r>
              <a:rPr lang="fr-FR" dirty="0"/>
              <a:t> </a:t>
            </a:r>
            <a:r>
              <a:rPr lang="fr-FR" dirty="0" err="1"/>
              <a:t>trophic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 and </a:t>
            </a:r>
            <a:r>
              <a:rPr lang="fr-FR" dirty="0" err="1"/>
              <a:t>growth</a:t>
            </a:r>
            <a:r>
              <a:rPr lang="fr-FR" dirty="0"/>
              <a:t> coefficient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Homogenous</a:t>
            </a:r>
            <a:r>
              <a:rPr lang="fr-FR" dirty="0"/>
              <a:t> distribution of the </a:t>
            </a:r>
            <a:r>
              <a:rPr lang="fr-FR" dirty="0" err="1"/>
              <a:t>functional</a:t>
            </a:r>
            <a:r>
              <a:rPr lang="fr-FR" dirty="0"/>
              <a:t> structure </a:t>
            </a:r>
            <a:r>
              <a:rPr lang="fr-FR" dirty="0" err="1"/>
              <a:t>across</a:t>
            </a:r>
            <a:r>
              <a:rPr lang="fr-FR" dirty="0"/>
              <a:t> </a:t>
            </a:r>
            <a:r>
              <a:rPr lang="fr-FR" dirty="0" err="1"/>
              <a:t>ecoregions</a:t>
            </a:r>
            <a:r>
              <a:rPr lang="fr-F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Increase</a:t>
            </a:r>
            <a:r>
              <a:rPr lang="fr-FR" dirty="0"/>
              <a:t> dominance of r-</a:t>
            </a:r>
            <a:r>
              <a:rPr lang="fr-FR" dirty="0" err="1"/>
              <a:t>strategy</a:t>
            </a:r>
            <a:r>
              <a:rPr lang="fr-FR" dirty="0"/>
              <a:t> </a:t>
            </a:r>
            <a:r>
              <a:rPr lang="fr-FR" dirty="0" err="1"/>
              <a:t>fish</a:t>
            </a:r>
            <a:r>
              <a:rPr lang="fr-FR" dirty="0"/>
              <a:t> in </a:t>
            </a:r>
            <a:r>
              <a:rPr lang="fr-FR" dirty="0" err="1"/>
              <a:t>deep</a:t>
            </a:r>
            <a:r>
              <a:rPr lang="fr-FR" dirty="0"/>
              <a:t> waters (</a:t>
            </a:r>
            <a:r>
              <a:rPr lang="fr-FR" dirty="0" err="1"/>
              <a:t>Bay</a:t>
            </a:r>
            <a:r>
              <a:rPr lang="fr-FR" dirty="0"/>
              <a:t> of </a:t>
            </a:r>
            <a:r>
              <a:rPr lang="fr-FR" dirty="0" err="1"/>
              <a:t>Biscay</a:t>
            </a:r>
            <a:r>
              <a:rPr lang="fr-FR" dirty="0"/>
              <a:t>, </a:t>
            </a:r>
            <a:r>
              <a:rPr lang="fr-FR" dirty="0" err="1"/>
              <a:t>Iberian</a:t>
            </a:r>
            <a:r>
              <a:rPr lang="fr-FR" dirty="0"/>
              <a:t> </a:t>
            </a:r>
            <a:r>
              <a:rPr lang="fr-FR" dirty="0" err="1"/>
              <a:t>Coast</a:t>
            </a:r>
            <a:r>
              <a:rPr lang="fr-FR" dirty="0"/>
              <a:t>, </a:t>
            </a:r>
            <a:r>
              <a:rPr lang="fr-FR" dirty="0" err="1"/>
              <a:t>Oceanic</a:t>
            </a:r>
            <a:r>
              <a:rPr lang="fr-FR" dirty="0"/>
              <a:t> </a:t>
            </a:r>
            <a:r>
              <a:rPr lang="fr-FR" dirty="0" err="1"/>
              <a:t>Northeast</a:t>
            </a:r>
            <a:r>
              <a:rPr lang="fr-FR" dirty="0"/>
              <a:t> Atlantic)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Increase</a:t>
            </a:r>
            <a:r>
              <a:rPr lang="fr-FR" dirty="0"/>
              <a:t> dominance of K-</a:t>
            </a:r>
            <a:r>
              <a:rPr lang="fr-FR" dirty="0" err="1"/>
              <a:t>strategy</a:t>
            </a:r>
            <a:r>
              <a:rPr lang="fr-FR" dirty="0"/>
              <a:t> </a:t>
            </a:r>
            <a:r>
              <a:rPr lang="fr-FR" dirty="0" err="1"/>
              <a:t>fish</a:t>
            </a:r>
            <a:r>
              <a:rPr lang="fr-FR" dirty="0"/>
              <a:t> in </a:t>
            </a:r>
            <a:r>
              <a:rPr lang="fr-FR" dirty="0" err="1"/>
              <a:t>shallow</a:t>
            </a:r>
            <a:r>
              <a:rPr lang="fr-FR" dirty="0"/>
              <a:t> waters (Central </a:t>
            </a:r>
            <a:r>
              <a:rPr lang="fr-FR" dirty="0" err="1"/>
              <a:t>MedS</a:t>
            </a:r>
            <a:r>
              <a:rPr lang="fr-FR" dirty="0"/>
              <a:t>, </a:t>
            </a:r>
            <a:r>
              <a:rPr lang="fr-FR" dirty="0" err="1"/>
              <a:t>Aegean</a:t>
            </a:r>
            <a:r>
              <a:rPr lang="fr-FR" dirty="0"/>
              <a:t>-Levantine and </a:t>
            </a:r>
            <a:r>
              <a:rPr lang="fr-FR" dirty="0" err="1"/>
              <a:t>Ionian</a:t>
            </a:r>
            <a:r>
              <a:rPr lang="fr-FR" dirty="0"/>
              <a:t> </a:t>
            </a:r>
            <a:r>
              <a:rPr lang="fr-FR" dirty="0" err="1"/>
              <a:t>Seas</a:t>
            </a:r>
            <a:r>
              <a:rPr lang="fr-F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Increase</a:t>
            </a:r>
            <a:r>
              <a:rPr lang="fr-FR" dirty="0"/>
              <a:t> dominance of r-</a:t>
            </a:r>
            <a:r>
              <a:rPr lang="fr-FR" dirty="0" err="1"/>
              <a:t>strategy</a:t>
            </a:r>
            <a:r>
              <a:rPr lang="fr-FR" dirty="0"/>
              <a:t> </a:t>
            </a:r>
            <a:r>
              <a:rPr lang="fr-FR" dirty="0" err="1"/>
              <a:t>fish</a:t>
            </a:r>
            <a:r>
              <a:rPr lang="fr-FR" dirty="0"/>
              <a:t> + </a:t>
            </a:r>
            <a:r>
              <a:rPr lang="fr-FR" dirty="0" err="1"/>
              <a:t>homogenization</a:t>
            </a:r>
            <a:r>
              <a:rPr lang="fr-FR" dirty="0"/>
              <a:t> in the </a:t>
            </a:r>
            <a:r>
              <a:rPr lang="fr-FR" dirty="0" err="1"/>
              <a:t>North</a:t>
            </a:r>
            <a:r>
              <a:rPr lang="fr-FR" dirty="0"/>
              <a:t> </a:t>
            </a:r>
            <a:r>
              <a:rPr lang="fr-FR" dirty="0" err="1"/>
              <a:t>Sea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Deepening</a:t>
            </a:r>
            <a:r>
              <a:rPr lang="fr-FR" dirty="0"/>
              <a:t> and </a:t>
            </a:r>
            <a:r>
              <a:rPr lang="fr-FR" dirty="0" err="1"/>
              <a:t>polward</a:t>
            </a:r>
            <a:r>
              <a:rPr lang="fr-FR" dirty="0"/>
              <a:t> shift of </a:t>
            </a:r>
            <a:r>
              <a:rPr lang="fr-FR" dirty="0" err="1"/>
              <a:t>fish</a:t>
            </a:r>
            <a:r>
              <a:rPr lang="fr-FR" dirty="0"/>
              <a:t> </a:t>
            </a:r>
            <a:r>
              <a:rPr lang="fr-FR" dirty="0" err="1"/>
              <a:t>species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CDA5FEDB-16EA-6A4B-8B49-4476022D90A2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6793938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bg1"/>
                    </a:solidFill>
                  </a:rPr>
                  <a:t>Discussion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3F67CBCE-BA67-A942-85F0-43403DC49DDC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C5D4D8A5-FE31-A142-ADE2-4C8E799BC4A6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95C24D5D-EA76-064B-829F-B874B1201B7D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C23CFE84-8383-2D4A-AE8E-FFD7C0607635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8761827C-2B90-0D4E-9868-FAF963D6759A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4C981FE5-8FC0-124B-B8D2-5031EF6CAEA7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6D12DD9-DEB4-5440-8100-3DBFF4CF4F65}"/>
              </a:ext>
            </a:extLst>
          </p:cNvPr>
          <p:cNvSpPr txBox="1"/>
          <p:nvPr/>
        </p:nvSpPr>
        <p:spPr>
          <a:xfrm>
            <a:off x="2886710" y="1584609"/>
            <a:ext cx="613315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Spatial </a:t>
            </a:r>
            <a:r>
              <a:rPr lang="fr-FR" dirty="0" err="1"/>
              <a:t>autocorrelation</a:t>
            </a:r>
            <a:r>
              <a:rPr lang="fr-FR" dirty="0"/>
              <a:t> not </a:t>
            </a:r>
            <a:r>
              <a:rPr lang="fr-FR" dirty="0" err="1"/>
              <a:t>taken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account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Fishing</a:t>
            </a:r>
            <a:r>
              <a:rPr lang="fr-FR" dirty="0"/>
              <a:t> pressure not </a:t>
            </a:r>
            <a:r>
              <a:rPr lang="fr-FR" dirty="0" err="1"/>
              <a:t>taken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account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Exclusion of </a:t>
            </a:r>
            <a:r>
              <a:rPr lang="fr-FR" dirty="0" err="1"/>
              <a:t>food</a:t>
            </a:r>
            <a:r>
              <a:rPr lang="fr-FR" dirty="0"/>
              <a:t> web and </a:t>
            </a:r>
            <a:r>
              <a:rPr lang="fr-FR" dirty="0" err="1"/>
              <a:t>biotic</a:t>
            </a:r>
            <a:r>
              <a:rPr lang="fr-FR" dirty="0"/>
              <a:t>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Baltic</a:t>
            </a:r>
            <a:r>
              <a:rPr lang="fr-FR" dirty="0"/>
              <a:t> </a:t>
            </a:r>
            <a:r>
              <a:rPr lang="fr-FR" dirty="0" err="1"/>
              <a:t>Sea</a:t>
            </a:r>
            <a:r>
              <a:rPr lang="fr-FR" dirty="0"/>
              <a:t> </a:t>
            </a:r>
            <a:r>
              <a:rPr lang="fr-FR" dirty="0" err="1"/>
              <a:t>results</a:t>
            </a:r>
            <a:r>
              <a:rPr lang="fr-FR" dirty="0"/>
              <a:t> to </a:t>
            </a:r>
            <a:r>
              <a:rPr lang="fr-FR" dirty="0" err="1"/>
              <a:t>treat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caution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account</a:t>
            </a:r>
            <a:r>
              <a:rPr lang="fr-FR" dirty="0"/>
              <a:t> more </a:t>
            </a:r>
            <a:r>
              <a:rPr lang="fr-FR" dirty="0" err="1"/>
              <a:t>species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Phylogenetic</a:t>
            </a:r>
            <a:r>
              <a:rPr lang="fr-FR" dirty="0"/>
              <a:t> component not </a:t>
            </a:r>
            <a:r>
              <a:rPr lang="fr-FR" dirty="0" err="1"/>
              <a:t>included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/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EAA578F7-CC92-5549-A327-5E1A7C4D0E96}"/>
              </a:ext>
            </a:extLst>
          </p:cNvPr>
          <p:cNvSpPr txBox="1"/>
          <p:nvPr/>
        </p:nvSpPr>
        <p:spPr>
          <a:xfrm>
            <a:off x="107920" y="708087"/>
            <a:ext cx="6254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Limits</a:t>
            </a:r>
            <a:endParaRPr lang="fr-FR" b="1" dirty="0"/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C7F0D37C-3F36-034B-8330-1AE2CC6004CC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32297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and </a:t>
                </a:r>
                <a:r>
                  <a:rPr lang="fr-FR" sz="1200" dirty="0" err="1">
                    <a:solidFill>
                      <a:schemeClr val="bg1"/>
                    </a:solidFill>
                  </a:rPr>
                  <a:t>Methods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4077FFCF-801B-C644-96D5-582B38D1D4A5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18ECC230-4367-3140-8D9F-344D527BECB9}"/>
              </a:ext>
            </a:extLst>
          </p:cNvPr>
          <p:cNvSpPr txBox="1"/>
          <p:nvPr/>
        </p:nvSpPr>
        <p:spPr>
          <a:xfrm>
            <a:off x="107920" y="708087"/>
            <a:ext cx="4346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Species</a:t>
            </a:r>
            <a:r>
              <a:rPr lang="fr-FR" b="1" dirty="0"/>
              <a:t> distribution </a:t>
            </a:r>
            <a:r>
              <a:rPr lang="fr-FR" b="1" dirty="0" err="1"/>
              <a:t>models</a:t>
            </a:r>
            <a:r>
              <a:rPr lang="fr-FR" b="1" dirty="0"/>
              <a:t> (</a:t>
            </a:r>
            <a:r>
              <a:rPr lang="fr-FR" b="1" dirty="0" err="1"/>
              <a:t>SDMs</a:t>
            </a:r>
            <a:r>
              <a:rPr lang="fr-FR" b="1" dirty="0"/>
              <a:t>)</a:t>
            </a:r>
          </a:p>
          <a:p>
            <a:r>
              <a:rPr lang="fr-FR" b="1" i="1" dirty="0" err="1"/>
              <a:t>Presence</a:t>
            </a:r>
            <a:r>
              <a:rPr lang="fr-FR" b="1" i="1" dirty="0"/>
              <a:t> </a:t>
            </a:r>
            <a:r>
              <a:rPr lang="fr-FR" b="1" i="1" dirty="0" err="1"/>
              <a:t>threshold</a:t>
            </a:r>
            <a:endParaRPr lang="fr-FR" b="1" i="1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08FA378-F024-3849-90D7-8FF983116C33}"/>
              </a:ext>
            </a:extLst>
          </p:cNvPr>
          <p:cNvSpPr txBox="1"/>
          <p:nvPr/>
        </p:nvSpPr>
        <p:spPr>
          <a:xfrm>
            <a:off x="4725747" y="1457153"/>
            <a:ext cx="2703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Habitat </a:t>
            </a:r>
            <a:r>
              <a:rPr lang="fr-FR" sz="2000" b="1" dirty="0" err="1"/>
              <a:t>suitability</a:t>
            </a:r>
            <a:r>
              <a:rPr lang="fr-FR" sz="2000" b="1" dirty="0"/>
              <a:t> </a:t>
            </a:r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B1064E4D-78DF-1F43-B2F1-86069B27561D}"/>
              </a:ext>
            </a:extLst>
          </p:cNvPr>
          <p:cNvGrpSpPr/>
          <p:nvPr/>
        </p:nvGrpSpPr>
        <p:grpSpPr>
          <a:xfrm>
            <a:off x="363119" y="1834377"/>
            <a:ext cx="10713890" cy="374587"/>
            <a:chOff x="418379" y="2707915"/>
            <a:chExt cx="10713890" cy="374587"/>
          </a:xfrm>
        </p:grpSpPr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35DF55F9-F3D2-CB40-AF3C-F2553E848A16}"/>
                </a:ext>
              </a:extLst>
            </p:cNvPr>
            <p:cNvSpPr txBox="1"/>
            <p:nvPr/>
          </p:nvSpPr>
          <p:spPr>
            <a:xfrm>
              <a:off x="418379" y="2707915"/>
              <a:ext cx="48227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 err="1">
                  <a:solidFill>
                    <a:srgbClr val="C00000"/>
                  </a:solidFill>
                </a:rPr>
                <a:t>Continuous</a:t>
              </a:r>
              <a:r>
                <a:rPr lang="fr-FR" dirty="0">
                  <a:solidFill>
                    <a:srgbClr val="C00000"/>
                  </a:solidFill>
                </a:rPr>
                <a:t> </a:t>
              </a:r>
              <a:r>
                <a:rPr lang="fr-FR" dirty="0"/>
                <a:t>indices ~ </a:t>
              </a:r>
              <a:r>
                <a:rPr lang="fr-FR" dirty="0" err="1"/>
                <a:t>Probability</a:t>
              </a:r>
              <a:r>
                <a:rPr lang="fr-FR" dirty="0"/>
                <a:t>  (</a:t>
              </a:r>
              <a:r>
                <a:rPr lang="fr-FR" dirty="0" err="1"/>
                <a:t>from</a:t>
              </a:r>
              <a:r>
                <a:rPr lang="fr-FR" dirty="0"/>
                <a:t> 0 to 1)</a:t>
              </a:r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5183C0D4-B83A-164B-A9D1-F325591A03BB}"/>
                </a:ext>
              </a:extLst>
            </p:cNvPr>
            <p:cNvSpPr txBox="1"/>
            <p:nvPr/>
          </p:nvSpPr>
          <p:spPr>
            <a:xfrm>
              <a:off x="6653658" y="2713170"/>
              <a:ext cx="44786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C00000"/>
                  </a:solidFill>
                </a:rPr>
                <a:t>Binomial</a:t>
              </a:r>
              <a:r>
                <a:rPr lang="fr-FR" dirty="0">
                  <a:solidFill>
                    <a:srgbClr val="C00000"/>
                  </a:solidFill>
                </a:rPr>
                <a:t> </a:t>
              </a:r>
              <a:r>
                <a:rPr lang="fr-FR" dirty="0"/>
                <a:t>values ~ </a:t>
              </a:r>
              <a:r>
                <a:rPr lang="fr-FR" dirty="0" err="1"/>
                <a:t>Presence</a:t>
              </a:r>
              <a:r>
                <a:rPr lang="fr-FR" dirty="0"/>
                <a:t>/Absence (0 or 1)</a:t>
              </a:r>
            </a:p>
          </p:txBody>
        </p:sp>
        <p:sp>
          <p:nvSpPr>
            <p:cNvPr id="12" name="Flèche vers la droite 11">
              <a:extLst>
                <a:ext uri="{FF2B5EF4-FFF2-40B4-BE49-F238E27FC236}">
                  <a16:creationId xmlns:a16="http://schemas.microsoft.com/office/drawing/2014/main" id="{25772FB8-0D63-7F44-87B4-C93C831C57BE}"/>
                </a:ext>
              </a:extLst>
            </p:cNvPr>
            <p:cNvSpPr/>
            <p:nvPr/>
          </p:nvSpPr>
          <p:spPr>
            <a:xfrm>
              <a:off x="5205962" y="2755807"/>
              <a:ext cx="1088362" cy="284058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8" name="Ellipse 57">
            <a:extLst>
              <a:ext uri="{FF2B5EF4-FFF2-40B4-BE49-F238E27FC236}">
                <a16:creationId xmlns:a16="http://schemas.microsoft.com/office/drawing/2014/main" id="{55A2DD92-8261-4441-B1E2-359387647F22}"/>
              </a:ext>
            </a:extLst>
          </p:cNvPr>
          <p:cNvSpPr/>
          <p:nvPr/>
        </p:nvSpPr>
        <p:spPr>
          <a:xfrm>
            <a:off x="3091013" y="264992"/>
            <a:ext cx="90000" cy="90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1D9CC14E-936E-0943-B3AD-3A5521794515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6DEA9C3E-DBBB-454C-9970-6480F2E98BF3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7399946C-F603-7748-8684-EEC6938A12E2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2" name="Ellipse 61">
            <a:extLst>
              <a:ext uri="{FF2B5EF4-FFF2-40B4-BE49-F238E27FC236}">
                <a16:creationId xmlns:a16="http://schemas.microsoft.com/office/drawing/2014/main" id="{C053E8B3-9875-4C4A-90F8-6630C119A6DD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31A6DEB6-533A-4A45-9752-DB1D3CB3BAB9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 </a:t>
            </a:r>
          </a:p>
        </p:txBody>
      </p:sp>
    </p:spTree>
    <p:extLst>
      <p:ext uri="{BB962C8B-B14F-4D97-AF65-F5344CB8AC3E}">
        <p14:creationId xmlns:p14="http://schemas.microsoft.com/office/powerpoint/2010/main" val="5379512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9" name="Ellipse 38">
                  <a:extLst>
                    <a:ext uri="{FF2B5EF4-FFF2-40B4-BE49-F238E27FC236}">
                      <a16:creationId xmlns:a16="http://schemas.microsoft.com/office/drawing/2014/main" id="{461A59E2-60C2-0342-B90F-BF5797751CB2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40" name="Ellipse 39">
                  <a:extLst>
                    <a:ext uri="{FF2B5EF4-FFF2-40B4-BE49-F238E27FC236}">
                      <a16:creationId xmlns:a16="http://schemas.microsoft.com/office/drawing/2014/main" id="{AD109CA6-FBFB-8C4F-B395-6A5FD7B05311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41" name="Ellipse 40">
                  <a:extLst>
                    <a:ext uri="{FF2B5EF4-FFF2-40B4-BE49-F238E27FC236}">
                      <a16:creationId xmlns:a16="http://schemas.microsoft.com/office/drawing/2014/main" id="{A4EAB875-C7B9-EC4F-90F0-06725B032965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bg1"/>
                    </a:solidFill>
                  </a:rPr>
                  <a:t>Conclusion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A5392D09-584B-D349-B8D8-E83E2E55C57E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0914C62C-F3D4-6F4F-BE4C-B7899A3213B8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B7AC2623-56BA-0549-BDCF-32D70CDC5810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837FB93E-7705-7D4C-901E-638E432DB775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37CABC6E-6DA2-7640-BB33-F035C8A3E204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AA06F680-D0C0-8943-A7E8-77BD8902B5A1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DBA2767-D734-5140-841F-943914CC8937}"/>
              </a:ext>
            </a:extLst>
          </p:cNvPr>
          <p:cNvSpPr/>
          <p:nvPr/>
        </p:nvSpPr>
        <p:spPr>
          <a:xfrm>
            <a:off x="358906" y="2288662"/>
            <a:ext cx="555991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assess</a:t>
            </a:r>
            <a:r>
              <a:rPr lang="fr-FR" dirty="0"/>
              <a:t> the </a:t>
            </a:r>
            <a:r>
              <a:rPr lang="fr-FR" dirty="0" err="1"/>
              <a:t>potential</a:t>
            </a:r>
            <a:r>
              <a:rPr lang="fr-FR" dirty="0"/>
              <a:t> </a:t>
            </a:r>
            <a:r>
              <a:rPr lang="fr-FR" dirty="0" err="1"/>
              <a:t>effect</a:t>
            </a:r>
            <a:r>
              <a:rPr lang="fr-FR" dirty="0"/>
              <a:t> of </a:t>
            </a:r>
            <a:r>
              <a:rPr lang="fr-FR" dirty="0" err="1"/>
              <a:t>climate</a:t>
            </a:r>
            <a:r>
              <a:rPr lang="fr-FR" dirty="0"/>
              <a:t> change on future </a:t>
            </a:r>
            <a:r>
              <a:rPr lang="fr-FR" dirty="0" err="1"/>
              <a:t>taxonomic</a:t>
            </a:r>
            <a:r>
              <a:rPr lang="fr-FR" dirty="0"/>
              <a:t> and </a:t>
            </a: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diversity</a:t>
            </a:r>
            <a:r>
              <a:rPr lang="fr-FR" dirty="0"/>
              <a:t> in </a:t>
            </a:r>
            <a:r>
              <a:rPr lang="fr-FR" dirty="0" err="1"/>
              <a:t>European</a:t>
            </a:r>
            <a:r>
              <a:rPr lang="fr-FR" dirty="0"/>
              <a:t> waters </a:t>
            </a:r>
            <a:r>
              <a:rPr lang="fr-FR" dirty="0" err="1"/>
              <a:t>fish</a:t>
            </a:r>
            <a:r>
              <a:rPr lang="fr-FR" dirty="0"/>
              <a:t> </a:t>
            </a:r>
            <a:r>
              <a:rPr lang="fr-FR" dirty="0" err="1"/>
              <a:t>communities</a:t>
            </a:r>
            <a:r>
              <a:rPr lang="fr-FR" dirty="0"/>
              <a:t> up to 2100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specifically</a:t>
            </a:r>
            <a:r>
              <a:rPr lang="fr-FR" dirty="0"/>
              <a:t> </a:t>
            </a:r>
            <a:r>
              <a:rPr lang="fr-FR" dirty="0" err="1"/>
              <a:t>answer</a:t>
            </a:r>
            <a:r>
              <a:rPr lang="fr-FR" dirty="0"/>
              <a:t>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functional</a:t>
            </a:r>
            <a:r>
              <a:rPr lang="fr-FR" dirty="0"/>
              <a:t> traits </a:t>
            </a:r>
            <a:r>
              <a:rPr lang="fr-FR" dirty="0" err="1"/>
              <a:t>contribute</a:t>
            </a:r>
            <a:r>
              <a:rPr lang="fr-FR" dirty="0"/>
              <a:t> </a:t>
            </a:r>
            <a:r>
              <a:rPr lang="fr-FR" dirty="0" err="1"/>
              <a:t>most</a:t>
            </a:r>
            <a:r>
              <a:rPr lang="fr-FR" dirty="0"/>
              <a:t> to </a:t>
            </a:r>
            <a:r>
              <a:rPr lang="fr-FR" dirty="0" err="1"/>
              <a:t>overall</a:t>
            </a:r>
            <a:r>
              <a:rPr lang="fr-FR" dirty="0"/>
              <a:t> changes in </a:t>
            </a:r>
            <a:r>
              <a:rPr lang="fr-FR" dirty="0" err="1"/>
              <a:t>functional</a:t>
            </a:r>
            <a:r>
              <a:rPr lang="fr-FR" dirty="0"/>
              <a:t> structure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identify</a:t>
            </a:r>
            <a:r>
              <a:rPr lang="fr-FR" dirty="0"/>
              <a:t> </a:t>
            </a:r>
            <a:r>
              <a:rPr lang="fr-FR" dirty="0" err="1"/>
              <a:t>combinations</a:t>
            </a:r>
            <a:r>
              <a:rPr lang="fr-FR" dirty="0"/>
              <a:t> of trait values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favour</a:t>
            </a:r>
            <a:r>
              <a:rPr lang="fr-FR" dirty="0"/>
              <a:t>/</a:t>
            </a:r>
            <a:r>
              <a:rPr lang="fr-FR" dirty="0" err="1"/>
              <a:t>disfavour</a:t>
            </a:r>
            <a:r>
              <a:rPr lang="fr-FR" dirty="0"/>
              <a:t> </a:t>
            </a:r>
            <a:r>
              <a:rPr lang="fr-FR" dirty="0" err="1"/>
              <a:t>species</a:t>
            </a:r>
            <a:r>
              <a:rPr lang="fr-FR" dirty="0"/>
              <a:t> in the </a:t>
            </a:r>
            <a:r>
              <a:rPr lang="fr-FR" dirty="0" err="1"/>
              <a:t>context</a:t>
            </a:r>
            <a:r>
              <a:rPr lang="fr-FR" dirty="0"/>
              <a:t> of future </a:t>
            </a:r>
            <a:r>
              <a:rPr lang="fr-FR" dirty="0" err="1"/>
              <a:t>climate</a:t>
            </a:r>
            <a:r>
              <a:rPr lang="fr-FR" dirty="0"/>
              <a:t> change </a:t>
            </a:r>
            <a:r>
              <a:rPr lang="fr-FR" dirty="0" err="1"/>
              <a:t>according</a:t>
            </a:r>
            <a:r>
              <a:rPr lang="fr-FR" dirty="0"/>
              <a:t> to </a:t>
            </a:r>
            <a:r>
              <a:rPr lang="fr-FR" dirty="0" err="1"/>
              <a:t>their</a:t>
            </a:r>
            <a:r>
              <a:rPr lang="fr-FR" dirty="0"/>
              <a:t> distribution </a:t>
            </a:r>
            <a:r>
              <a:rPr lang="fr-FR" dirty="0" err="1"/>
              <a:t>ecoregions</a:t>
            </a:r>
            <a:r>
              <a:rPr lang="fr-F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4DDCED7-8167-534F-911D-E5A6940525BF}"/>
              </a:ext>
            </a:extLst>
          </p:cNvPr>
          <p:cNvSpPr txBox="1"/>
          <p:nvPr/>
        </p:nvSpPr>
        <p:spPr>
          <a:xfrm>
            <a:off x="2664762" y="1570396"/>
            <a:ext cx="948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chemeClr val="accent6"/>
                </a:solidFill>
              </a:rPr>
              <a:t>DONE</a:t>
            </a:r>
            <a:endParaRPr lang="fr-FR" b="1" dirty="0">
              <a:solidFill>
                <a:schemeClr val="accent6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6BB866CE-78D3-934E-ADD1-FFAE3A4DAB5D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25503704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and</a:t>
                </a:r>
                <a:r>
                  <a:rPr lang="fr-FR" sz="1200" dirty="0">
                    <a:solidFill>
                      <a:schemeClr val="bg1"/>
                    </a:solidFill>
                  </a:rPr>
                  <a:t> </a:t>
                </a:r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Methods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9" name="Ellipse 38">
                  <a:extLst>
                    <a:ext uri="{FF2B5EF4-FFF2-40B4-BE49-F238E27FC236}">
                      <a16:creationId xmlns:a16="http://schemas.microsoft.com/office/drawing/2014/main" id="{461A59E2-60C2-0342-B90F-BF5797751CB2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40" name="Ellipse 39">
                  <a:extLst>
                    <a:ext uri="{FF2B5EF4-FFF2-40B4-BE49-F238E27FC236}">
                      <a16:creationId xmlns:a16="http://schemas.microsoft.com/office/drawing/2014/main" id="{AD109CA6-FBFB-8C4F-B395-6A5FD7B05311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41" name="Ellipse 40">
                  <a:extLst>
                    <a:ext uri="{FF2B5EF4-FFF2-40B4-BE49-F238E27FC236}">
                      <a16:creationId xmlns:a16="http://schemas.microsoft.com/office/drawing/2014/main" id="{A4EAB875-C7B9-EC4F-90F0-06725B032965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bg1"/>
                    </a:solidFill>
                  </a:rPr>
                  <a:t>Conclusion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A5392D09-584B-D349-B8D8-E83E2E55C57E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0914C62C-F3D4-6F4F-BE4C-B7899A3213B8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B7AC2623-56BA-0549-BDCF-32D70CDC5810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837FB93E-7705-7D4C-901E-638E432DB775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37CABC6E-6DA2-7640-BB33-F035C8A3E204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AA06F680-D0C0-8943-A7E8-77BD8902B5A1}"/>
              </a:ext>
            </a:extLst>
          </p:cNvPr>
          <p:cNvSpPr/>
          <p:nvPr/>
        </p:nvSpPr>
        <p:spPr>
          <a:xfrm>
            <a:off x="3094463" y="267833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DBA2767-D734-5140-841F-943914CC8937}"/>
              </a:ext>
            </a:extLst>
          </p:cNvPr>
          <p:cNvSpPr/>
          <p:nvPr/>
        </p:nvSpPr>
        <p:spPr>
          <a:xfrm>
            <a:off x="358906" y="2288662"/>
            <a:ext cx="555991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assess</a:t>
            </a:r>
            <a:r>
              <a:rPr lang="fr-FR" dirty="0"/>
              <a:t> the </a:t>
            </a:r>
            <a:r>
              <a:rPr lang="fr-FR" dirty="0" err="1"/>
              <a:t>potential</a:t>
            </a:r>
            <a:r>
              <a:rPr lang="fr-FR" dirty="0"/>
              <a:t> </a:t>
            </a:r>
            <a:r>
              <a:rPr lang="fr-FR" dirty="0" err="1"/>
              <a:t>effect</a:t>
            </a:r>
            <a:r>
              <a:rPr lang="fr-FR" dirty="0"/>
              <a:t> of </a:t>
            </a:r>
            <a:r>
              <a:rPr lang="fr-FR" dirty="0" err="1"/>
              <a:t>climate</a:t>
            </a:r>
            <a:r>
              <a:rPr lang="fr-FR" dirty="0"/>
              <a:t> change on future </a:t>
            </a:r>
            <a:r>
              <a:rPr lang="fr-FR" dirty="0" err="1"/>
              <a:t>taxonomic</a:t>
            </a:r>
            <a:r>
              <a:rPr lang="fr-FR" dirty="0"/>
              <a:t> and </a:t>
            </a: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diversity</a:t>
            </a:r>
            <a:r>
              <a:rPr lang="fr-FR" dirty="0"/>
              <a:t> in </a:t>
            </a:r>
            <a:r>
              <a:rPr lang="fr-FR" dirty="0" err="1"/>
              <a:t>European</a:t>
            </a:r>
            <a:r>
              <a:rPr lang="fr-FR" dirty="0"/>
              <a:t> waters </a:t>
            </a:r>
            <a:r>
              <a:rPr lang="fr-FR" dirty="0" err="1"/>
              <a:t>fish</a:t>
            </a:r>
            <a:r>
              <a:rPr lang="fr-FR" dirty="0"/>
              <a:t> </a:t>
            </a:r>
            <a:r>
              <a:rPr lang="fr-FR" dirty="0" err="1"/>
              <a:t>communities</a:t>
            </a:r>
            <a:r>
              <a:rPr lang="fr-FR" dirty="0"/>
              <a:t> up to 2100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specifically</a:t>
            </a:r>
            <a:r>
              <a:rPr lang="fr-FR" dirty="0"/>
              <a:t> </a:t>
            </a:r>
            <a:r>
              <a:rPr lang="fr-FR" dirty="0" err="1"/>
              <a:t>answer</a:t>
            </a:r>
            <a:r>
              <a:rPr lang="fr-FR" dirty="0"/>
              <a:t>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functional</a:t>
            </a:r>
            <a:r>
              <a:rPr lang="fr-FR" dirty="0"/>
              <a:t> traits </a:t>
            </a:r>
            <a:r>
              <a:rPr lang="fr-FR" dirty="0" err="1"/>
              <a:t>contribute</a:t>
            </a:r>
            <a:r>
              <a:rPr lang="fr-FR" dirty="0"/>
              <a:t> </a:t>
            </a:r>
            <a:r>
              <a:rPr lang="fr-FR" dirty="0" err="1"/>
              <a:t>most</a:t>
            </a:r>
            <a:r>
              <a:rPr lang="fr-FR" dirty="0"/>
              <a:t> to </a:t>
            </a:r>
            <a:r>
              <a:rPr lang="fr-FR" dirty="0" err="1"/>
              <a:t>overall</a:t>
            </a:r>
            <a:r>
              <a:rPr lang="fr-FR" dirty="0"/>
              <a:t> changes in </a:t>
            </a:r>
            <a:r>
              <a:rPr lang="fr-FR" dirty="0" err="1"/>
              <a:t>functional</a:t>
            </a:r>
            <a:r>
              <a:rPr lang="fr-FR" dirty="0"/>
              <a:t> structure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identify</a:t>
            </a:r>
            <a:r>
              <a:rPr lang="fr-FR" dirty="0"/>
              <a:t> </a:t>
            </a:r>
            <a:r>
              <a:rPr lang="fr-FR" dirty="0" err="1"/>
              <a:t>combinations</a:t>
            </a:r>
            <a:r>
              <a:rPr lang="fr-FR" dirty="0"/>
              <a:t> of trait values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favour</a:t>
            </a:r>
            <a:r>
              <a:rPr lang="fr-FR" dirty="0"/>
              <a:t>/</a:t>
            </a:r>
            <a:r>
              <a:rPr lang="fr-FR" dirty="0" err="1"/>
              <a:t>disfavour</a:t>
            </a:r>
            <a:r>
              <a:rPr lang="fr-FR" dirty="0"/>
              <a:t> </a:t>
            </a:r>
            <a:r>
              <a:rPr lang="fr-FR" dirty="0" err="1"/>
              <a:t>species</a:t>
            </a:r>
            <a:r>
              <a:rPr lang="fr-FR" dirty="0"/>
              <a:t> in the </a:t>
            </a:r>
            <a:r>
              <a:rPr lang="fr-FR" dirty="0" err="1"/>
              <a:t>context</a:t>
            </a:r>
            <a:r>
              <a:rPr lang="fr-FR" dirty="0"/>
              <a:t> of future </a:t>
            </a:r>
            <a:r>
              <a:rPr lang="fr-FR" dirty="0" err="1"/>
              <a:t>climate</a:t>
            </a:r>
            <a:r>
              <a:rPr lang="fr-FR" dirty="0"/>
              <a:t> change </a:t>
            </a:r>
            <a:r>
              <a:rPr lang="fr-FR" dirty="0" err="1"/>
              <a:t>according</a:t>
            </a:r>
            <a:r>
              <a:rPr lang="fr-FR" dirty="0"/>
              <a:t> to </a:t>
            </a:r>
            <a:r>
              <a:rPr lang="fr-FR" dirty="0" err="1"/>
              <a:t>their</a:t>
            </a:r>
            <a:r>
              <a:rPr lang="fr-FR" dirty="0"/>
              <a:t> distribution </a:t>
            </a:r>
            <a:r>
              <a:rPr lang="fr-FR" dirty="0" err="1"/>
              <a:t>ecoregions</a:t>
            </a:r>
            <a:r>
              <a:rPr lang="fr-F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4DDCED7-8167-534F-911D-E5A6940525BF}"/>
              </a:ext>
            </a:extLst>
          </p:cNvPr>
          <p:cNvSpPr txBox="1"/>
          <p:nvPr/>
        </p:nvSpPr>
        <p:spPr>
          <a:xfrm>
            <a:off x="2664762" y="1570396"/>
            <a:ext cx="948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chemeClr val="accent6"/>
                </a:solidFill>
              </a:rPr>
              <a:t>DONE</a:t>
            </a:r>
            <a:endParaRPr lang="fr-FR" b="1" dirty="0">
              <a:solidFill>
                <a:schemeClr val="accent6"/>
              </a:solidFill>
            </a:endParaRP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5A470323-6EF0-3A4F-9275-B94F6676757D}"/>
              </a:ext>
            </a:extLst>
          </p:cNvPr>
          <p:cNvSpPr txBox="1"/>
          <p:nvPr/>
        </p:nvSpPr>
        <p:spPr>
          <a:xfrm>
            <a:off x="8755790" y="1570396"/>
            <a:ext cx="948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C00000"/>
                </a:solidFill>
              </a:rPr>
              <a:t>TO DO</a:t>
            </a:r>
            <a:endParaRPr lang="fr-FR" b="1" dirty="0">
              <a:solidFill>
                <a:srgbClr val="C00000"/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259AD6F-CBBB-7543-8212-414CA8CAA2AC}"/>
              </a:ext>
            </a:extLst>
          </p:cNvPr>
          <p:cNvSpPr/>
          <p:nvPr/>
        </p:nvSpPr>
        <p:spPr>
          <a:xfrm>
            <a:off x="6532301" y="2288662"/>
            <a:ext cx="539518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Forecast</a:t>
            </a:r>
            <a:r>
              <a:rPr lang="fr-FR" dirty="0"/>
              <a:t> </a:t>
            </a:r>
            <a:r>
              <a:rPr lang="fr-FR" dirty="0" err="1"/>
              <a:t>species</a:t>
            </a:r>
            <a:r>
              <a:rPr lang="fr-FR" dirty="0"/>
              <a:t> </a:t>
            </a:r>
            <a:r>
              <a:rPr lang="fr-FR" dirty="0" err="1"/>
              <a:t>abundances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the REEF-FUTURES </a:t>
            </a:r>
            <a:r>
              <a:rPr lang="fr-FR" dirty="0" err="1"/>
              <a:t>project</a:t>
            </a:r>
            <a:r>
              <a:rPr lang="fr-FR" dirty="0"/>
              <a:t>, </a:t>
            </a:r>
            <a:r>
              <a:rPr lang="fr-FR" dirty="0" err="1"/>
              <a:t>permitting</a:t>
            </a:r>
            <a:r>
              <a:rPr lang="fr-FR" dirty="0"/>
              <a:t> to </a:t>
            </a:r>
            <a:r>
              <a:rPr lang="fr-FR" dirty="0" err="1"/>
              <a:t>infer</a:t>
            </a:r>
            <a:r>
              <a:rPr lang="fr-FR" dirty="0"/>
              <a:t> local </a:t>
            </a:r>
            <a:r>
              <a:rPr lang="fr-FR" dirty="0" err="1"/>
              <a:t>fish</a:t>
            </a:r>
            <a:r>
              <a:rPr lang="fr-FR" dirty="0"/>
              <a:t> </a:t>
            </a:r>
            <a:r>
              <a:rPr lang="fr-FR" dirty="0" err="1"/>
              <a:t>food</a:t>
            </a:r>
            <a:r>
              <a:rPr lang="fr-FR" dirty="0"/>
              <a:t> web structures and model a </a:t>
            </a:r>
            <a:r>
              <a:rPr lang="fr-FR" dirty="0" err="1"/>
              <a:t>comprehensive</a:t>
            </a:r>
            <a:r>
              <a:rPr lang="fr-FR" dirty="0"/>
              <a:t> </a:t>
            </a:r>
            <a:r>
              <a:rPr lang="fr-FR" dirty="0" err="1"/>
              <a:t>metaweb</a:t>
            </a:r>
            <a:r>
              <a:rPr lang="fr-F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Include</a:t>
            </a:r>
            <a:r>
              <a:rPr lang="fr-FR" dirty="0"/>
              <a:t> temporal </a:t>
            </a:r>
            <a:r>
              <a:rPr lang="fr-FR" dirty="0" err="1"/>
              <a:t>environmental</a:t>
            </a:r>
            <a:r>
              <a:rPr lang="fr-FR" dirty="0"/>
              <a:t> </a:t>
            </a:r>
            <a:r>
              <a:rPr lang="fr-FR" dirty="0" err="1"/>
              <a:t>variability</a:t>
            </a:r>
            <a:r>
              <a:rPr lang="fr-F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Highlight which environmental driving forces are better predictors of the associated changes in functional structure</a:t>
            </a:r>
            <a:r>
              <a:rPr lang="fr-FR" dirty="0"/>
              <a:t> 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6BB866CE-78D3-934E-ADD1-FFAE3A4DAB5D}"/>
              </a:ext>
            </a:extLst>
          </p:cNvPr>
          <p:cNvSpPr txBox="1"/>
          <p:nvPr/>
        </p:nvSpPr>
        <p:spPr>
          <a:xfrm>
            <a:off x="11555896" y="6118081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312395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and </a:t>
                </a:r>
                <a:r>
                  <a:rPr lang="fr-FR" sz="1200" dirty="0" err="1">
                    <a:solidFill>
                      <a:schemeClr val="bg1"/>
                    </a:solidFill>
                  </a:rPr>
                  <a:t>Methods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4077FFCF-801B-C644-96D5-582B38D1D4A5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18ECC230-4367-3140-8D9F-344D527BECB9}"/>
              </a:ext>
            </a:extLst>
          </p:cNvPr>
          <p:cNvSpPr txBox="1"/>
          <p:nvPr/>
        </p:nvSpPr>
        <p:spPr>
          <a:xfrm>
            <a:off x="107920" y="708087"/>
            <a:ext cx="4346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Species</a:t>
            </a:r>
            <a:r>
              <a:rPr lang="fr-FR" b="1" dirty="0"/>
              <a:t> distribution </a:t>
            </a:r>
            <a:r>
              <a:rPr lang="fr-FR" b="1" dirty="0" err="1"/>
              <a:t>models</a:t>
            </a:r>
            <a:r>
              <a:rPr lang="fr-FR" b="1" dirty="0"/>
              <a:t> (</a:t>
            </a:r>
            <a:r>
              <a:rPr lang="fr-FR" b="1" dirty="0" err="1"/>
              <a:t>SDMs</a:t>
            </a:r>
            <a:r>
              <a:rPr lang="fr-FR" b="1" dirty="0"/>
              <a:t>)</a:t>
            </a:r>
          </a:p>
          <a:p>
            <a:r>
              <a:rPr lang="fr-FR" b="1" i="1" dirty="0" err="1"/>
              <a:t>Presence</a:t>
            </a:r>
            <a:r>
              <a:rPr lang="fr-FR" b="1" i="1" dirty="0"/>
              <a:t> </a:t>
            </a:r>
            <a:r>
              <a:rPr lang="fr-FR" b="1" i="1" dirty="0" err="1"/>
              <a:t>threshold</a:t>
            </a:r>
            <a:endParaRPr lang="fr-FR" b="1" i="1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08FA378-F024-3849-90D7-8FF983116C33}"/>
              </a:ext>
            </a:extLst>
          </p:cNvPr>
          <p:cNvSpPr txBox="1"/>
          <p:nvPr/>
        </p:nvSpPr>
        <p:spPr>
          <a:xfrm>
            <a:off x="4725747" y="1457153"/>
            <a:ext cx="2703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Habitat </a:t>
            </a:r>
            <a:r>
              <a:rPr lang="fr-FR" sz="2000" b="1" dirty="0" err="1"/>
              <a:t>suitability</a:t>
            </a:r>
            <a:r>
              <a:rPr lang="fr-FR" sz="2000" b="1" dirty="0"/>
              <a:t> </a:t>
            </a:r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B1064E4D-78DF-1F43-B2F1-86069B27561D}"/>
              </a:ext>
            </a:extLst>
          </p:cNvPr>
          <p:cNvGrpSpPr/>
          <p:nvPr/>
        </p:nvGrpSpPr>
        <p:grpSpPr>
          <a:xfrm>
            <a:off x="363119" y="1834377"/>
            <a:ext cx="10713890" cy="374587"/>
            <a:chOff x="418379" y="2707915"/>
            <a:chExt cx="10713890" cy="374587"/>
          </a:xfrm>
        </p:grpSpPr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35DF55F9-F3D2-CB40-AF3C-F2553E848A16}"/>
                </a:ext>
              </a:extLst>
            </p:cNvPr>
            <p:cNvSpPr txBox="1"/>
            <p:nvPr/>
          </p:nvSpPr>
          <p:spPr>
            <a:xfrm>
              <a:off x="418379" y="2707915"/>
              <a:ext cx="48227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 err="1">
                  <a:solidFill>
                    <a:srgbClr val="C00000"/>
                  </a:solidFill>
                </a:rPr>
                <a:t>Continuous</a:t>
              </a:r>
              <a:r>
                <a:rPr lang="fr-FR" dirty="0">
                  <a:solidFill>
                    <a:srgbClr val="C00000"/>
                  </a:solidFill>
                </a:rPr>
                <a:t> </a:t>
              </a:r>
              <a:r>
                <a:rPr lang="fr-FR" dirty="0"/>
                <a:t>indices ~ </a:t>
              </a:r>
              <a:r>
                <a:rPr lang="fr-FR" dirty="0" err="1"/>
                <a:t>Probability</a:t>
              </a:r>
              <a:r>
                <a:rPr lang="fr-FR" dirty="0"/>
                <a:t>  (</a:t>
              </a:r>
              <a:r>
                <a:rPr lang="fr-FR" dirty="0" err="1"/>
                <a:t>from</a:t>
              </a:r>
              <a:r>
                <a:rPr lang="fr-FR" dirty="0"/>
                <a:t> 0 to 1)</a:t>
              </a:r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5183C0D4-B83A-164B-A9D1-F325591A03BB}"/>
                </a:ext>
              </a:extLst>
            </p:cNvPr>
            <p:cNvSpPr txBox="1"/>
            <p:nvPr/>
          </p:nvSpPr>
          <p:spPr>
            <a:xfrm>
              <a:off x="6653658" y="2713170"/>
              <a:ext cx="44786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C00000"/>
                  </a:solidFill>
                </a:rPr>
                <a:t>Binomial</a:t>
              </a:r>
              <a:r>
                <a:rPr lang="fr-FR" dirty="0">
                  <a:solidFill>
                    <a:srgbClr val="C00000"/>
                  </a:solidFill>
                </a:rPr>
                <a:t> </a:t>
              </a:r>
              <a:r>
                <a:rPr lang="fr-FR" dirty="0"/>
                <a:t>values ~ </a:t>
              </a:r>
              <a:r>
                <a:rPr lang="fr-FR" dirty="0" err="1"/>
                <a:t>Presence</a:t>
              </a:r>
              <a:r>
                <a:rPr lang="fr-FR" dirty="0"/>
                <a:t>/Absence (0 or 1)</a:t>
              </a:r>
            </a:p>
          </p:txBody>
        </p:sp>
        <p:sp>
          <p:nvSpPr>
            <p:cNvPr id="12" name="Flèche vers la droite 11">
              <a:extLst>
                <a:ext uri="{FF2B5EF4-FFF2-40B4-BE49-F238E27FC236}">
                  <a16:creationId xmlns:a16="http://schemas.microsoft.com/office/drawing/2014/main" id="{25772FB8-0D63-7F44-87B4-C93C831C57BE}"/>
                </a:ext>
              </a:extLst>
            </p:cNvPr>
            <p:cNvSpPr/>
            <p:nvPr/>
          </p:nvSpPr>
          <p:spPr>
            <a:xfrm>
              <a:off x="5205962" y="2755807"/>
              <a:ext cx="1088362" cy="284058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8" name="Ellipse 57">
            <a:extLst>
              <a:ext uri="{FF2B5EF4-FFF2-40B4-BE49-F238E27FC236}">
                <a16:creationId xmlns:a16="http://schemas.microsoft.com/office/drawing/2014/main" id="{55A2DD92-8261-4441-B1E2-359387647F22}"/>
              </a:ext>
            </a:extLst>
          </p:cNvPr>
          <p:cNvSpPr/>
          <p:nvPr/>
        </p:nvSpPr>
        <p:spPr>
          <a:xfrm>
            <a:off x="3091013" y="264992"/>
            <a:ext cx="90000" cy="90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1D9CC14E-936E-0943-B3AD-3A5521794515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6DEA9C3E-DBBB-454C-9970-6480F2E98BF3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7399946C-F603-7748-8684-EEC6938A12E2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2" name="Ellipse 61">
            <a:extLst>
              <a:ext uri="{FF2B5EF4-FFF2-40B4-BE49-F238E27FC236}">
                <a16:creationId xmlns:a16="http://schemas.microsoft.com/office/drawing/2014/main" id="{C053E8B3-9875-4C4A-90F8-6630C119A6DD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28CF3A84-293D-3547-A9ED-BFA0618DA0F0}"/>
              </a:ext>
            </a:extLst>
          </p:cNvPr>
          <p:cNvGrpSpPr/>
          <p:nvPr/>
        </p:nvGrpSpPr>
        <p:grpSpPr>
          <a:xfrm>
            <a:off x="393909" y="4142133"/>
            <a:ext cx="5276766" cy="2157615"/>
            <a:chOff x="1173746" y="3448748"/>
            <a:chExt cx="5276766" cy="2157615"/>
          </a:xfrm>
        </p:grpSpPr>
        <p:sp>
          <p:nvSpPr>
            <p:cNvPr id="63" name="Accolade ouvrante 20">
              <a:extLst>
                <a:ext uri="{FF2B5EF4-FFF2-40B4-BE49-F238E27FC236}">
                  <a16:creationId xmlns:a16="http://schemas.microsoft.com/office/drawing/2014/main" id="{A93C47F1-62C0-0948-98F7-4926138F4EB1}"/>
                </a:ext>
              </a:extLst>
            </p:cNvPr>
            <p:cNvSpPr/>
            <p:nvPr/>
          </p:nvSpPr>
          <p:spPr>
            <a:xfrm flipH="1">
              <a:off x="3566155" y="3448748"/>
              <a:ext cx="462771" cy="2157615"/>
            </a:xfrm>
            <a:prstGeom prst="leftBrace">
              <a:avLst>
                <a:gd name="adj1" fmla="val 57222"/>
                <a:gd name="adj2" fmla="val 50000"/>
              </a:avLst>
            </a:prstGeom>
            <a:ln w="381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highlight>
                  <a:srgbClr val="85AC4A"/>
                </a:highlight>
              </a:endParaRPr>
            </a:p>
          </p:txBody>
        </p:sp>
        <p:sp>
          <p:nvSpPr>
            <p:cNvPr id="64" name="Rounded Rectangle 4">
              <a:extLst>
                <a:ext uri="{FF2B5EF4-FFF2-40B4-BE49-F238E27FC236}">
                  <a16:creationId xmlns:a16="http://schemas.microsoft.com/office/drawing/2014/main" id="{454E75E9-4974-7349-8FE0-21C58D4E1068}"/>
                </a:ext>
              </a:extLst>
            </p:cNvPr>
            <p:cNvSpPr/>
            <p:nvPr/>
          </p:nvSpPr>
          <p:spPr>
            <a:xfrm>
              <a:off x="1173746" y="4691963"/>
              <a:ext cx="2211308" cy="914400"/>
            </a:xfrm>
            <a:prstGeom prst="roundRect">
              <a:avLst/>
            </a:prstGeom>
            <a:solidFill>
              <a:srgbClr val="6F6F6F"/>
            </a:solidFill>
            <a:ln>
              <a:solidFill>
                <a:srgbClr val="6F6F6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H" dirty="0"/>
                <a:t>5 Stastical models</a:t>
              </a:r>
            </a:p>
          </p:txBody>
        </p:sp>
        <p:sp>
          <p:nvSpPr>
            <p:cNvPr id="65" name="Rounded Rectangle 5">
              <a:extLst>
                <a:ext uri="{FF2B5EF4-FFF2-40B4-BE49-F238E27FC236}">
                  <a16:creationId xmlns:a16="http://schemas.microsoft.com/office/drawing/2014/main" id="{44A242D0-8953-6840-9442-45CEA67CAC51}"/>
                </a:ext>
              </a:extLst>
            </p:cNvPr>
            <p:cNvSpPr/>
            <p:nvPr/>
          </p:nvSpPr>
          <p:spPr>
            <a:xfrm>
              <a:off x="1173746" y="3448748"/>
              <a:ext cx="2211308" cy="914400"/>
            </a:xfrm>
            <a:prstGeom prst="roundRect">
              <a:avLst/>
            </a:prstGeom>
            <a:solidFill>
              <a:srgbClr val="28728A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H" dirty="0"/>
                <a:t>12 Occurences</a:t>
              </a:r>
            </a:p>
            <a:p>
              <a:pPr algn="ctr"/>
              <a:r>
                <a:rPr lang="en-GB" dirty="0"/>
                <a:t>d</a:t>
              </a:r>
              <a:r>
                <a:rPr lang="en-CH"/>
                <a:t>ata </a:t>
              </a:r>
              <a:r>
                <a:rPr lang="en-CH" dirty="0"/>
                <a:t>sets</a:t>
              </a:r>
            </a:p>
          </p:txBody>
        </p:sp>
        <p:sp>
          <p:nvSpPr>
            <p:cNvPr id="68" name="Rounded Rectangle 36">
              <a:extLst>
                <a:ext uri="{FF2B5EF4-FFF2-40B4-BE49-F238E27FC236}">
                  <a16:creationId xmlns:a16="http://schemas.microsoft.com/office/drawing/2014/main" id="{444D568E-1FA9-E546-834F-C221FC8586B3}"/>
                </a:ext>
              </a:extLst>
            </p:cNvPr>
            <p:cNvSpPr/>
            <p:nvPr/>
          </p:nvSpPr>
          <p:spPr>
            <a:xfrm>
              <a:off x="4239204" y="3448748"/>
              <a:ext cx="2211308" cy="914400"/>
            </a:xfrm>
            <a:prstGeom prst="roundRect">
              <a:avLst/>
            </a:prstGeom>
            <a:solidFill>
              <a:srgbClr val="28728A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12 </a:t>
              </a:r>
              <a:r>
                <a:rPr lang="fr-FR" dirty="0" err="1"/>
                <a:t>present</a:t>
              </a:r>
              <a:r>
                <a:rPr lang="fr-FR" dirty="0"/>
                <a:t> data sets of </a:t>
              </a:r>
              <a:r>
                <a:rPr lang="fr-FR" dirty="0" err="1"/>
                <a:t>predictions</a:t>
              </a:r>
              <a:endParaRPr lang="fr-FR" dirty="0"/>
            </a:p>
          </p:txBody>
        </p:sp>
      </p:grpSp>
      <p:sp>
        <p:nvSpPr>
          <p:cNvPr id="69" name="Rounded Rectangle 8">
            <a:extLst>
              <a:ext uri="{FF2B5EF4-FFF2-40B4-BE49-F238E27FC236}">
                <a16:creationId xmlns:a16="http://schemas.microsoft.com/office/drawing/2014/main" id="{2AB179F1-4A50-4446-9618-667E759B5880}"/>
              </a:ext>
            </a:extLst>
          </p:cNvPr>
          <p:cNvSpPr/>
          <p:nvPr/>
        </p:nvSpPr>
        <p:spPr>
          <a:xfrm>
            <a:off x="3459367" y="2580933"/>
            <a:ext cx="2211308" cy="853495"/>
          </a:xfrm>
          <a:prstGeom prst="roundRect">
            <a:avLst/>
          </a:prstGeom>
          <a:solidFill>
            <a:srgbClr val="85AC4A"/>
          </a:solidFill>
          <a:ln>
            <a:solidFill>
              <a:srgbClr val="7EA54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Weigthed</a:t>
            </a:r>
            <a:r>
              <a:rPr lang="fr-FR" dirty="0"/>
              <a:t> </a:t>
            </a:r>
            <a:r>
              <a:rPr lang="fr-FR" dirty="0" err="1"/>
              <a:t>average</a:t>
            </a:r>
            <a:r>
              <a:rPr lang="fr-FR" dirty="0"/>
              <a:t> by the TSS</a:t>
            </a:r>
            <a:endParaRPr lang="en-CH" dirty="0"/>
          </a:p>
        </p:txBody>
      </p:sp>
      <p:cxnSp>
        <p:nvCxnSpPr>
          <p:cNvPr id="70" name="Connecteur droit avec flèche 24">
            <a:extLst>
              <a:ext uri="{FF2B5EF4-FFF2-40B4-BE49-F238E27FC236}">
                <a16:creationId xmlns:a16="http://schemas.microsoft.com/office/drawing/2014/main" id="{ADCCEBE6-38F0-A34C-94B5-53DE04BE3C65}"/>
              </a:ext>
            </a:extLst>
          </p:cNvPr>
          <p:cNvCxnSpPr>
            <a:cxnSpLocks/>
          </p:cNvCxnSpPr>
          <p:nvPr/>
        </p:nvCxnSpPr>
        <p:spPr>
          <a:xfrm>
            <a:off x="4607212" y="3540140"/>
            <a:ext cx="0" cy="491305"/>
          </a:xfrm>
          <a:prstGeom prst="straightConnector1">
            <a:avLst/>
          </a:prstGeom>
          <a:ln w="76200">
            <a:solidFill>
              <a:srgbClr val="EF90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4">
            <a:extLst>
              <a:ext uri="{FF2B5EF4-FFF2-40B4-BE49-F238E27FC236}">
                <a16:creationId xmlns:a16="http://schemas.microsoft.com/office/drawing/2014/main" id="{0AC609FB-9BC1-7B44-923A-22FA2E5C08EF}"/>
              </a:ext>
            </a:extLst>
          </p:cNvPr>
          <p:cNvSpPr/>
          <p:nvPr/>
        </p:nvSpPr>
        <p:spPr>
          <a:xfrm>
            <a:off x="3476119" y="5385348"/>
            <a:ext cx="2211308" cy="914400"/>
          </a:xfrm>
          <a:prstGeom prst="roundRect">
            <a:avLst/>
          </a:prstGeom>
          <a:solidFill>
            <a:srgbClr val="6F6F6F"/>
          </a:solidFill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 </a:t>
            </a:r>
            <a:r>
              <a:rPr lang="fr-FR" dirty="0" err="1"/>
              <a:t>optimization</a:t>
            </a:r>
            <a:r>
              <a:rPr lang="fr-FR" dirty="0"/>
              <a:t> </a:t>
            </a:r>
            <a:r>
              <a:rPr lang="fr-FR" dirty="0" err="1"/>
              <a:t>methods</a:t>
            </a:r>
            <a:endParaRPr lang="en-CH" dirty="0"/>
          </a:p>
        </p:txBody>
      </p:sp>
      <p:sp>
        <p:nvSpPr>
          <p:cNvPr id="73" name="Accolade ouvrante 20">
            <a:extLst>
              <a:ext uri="{FF2B5EF4-FFF2-40B4-BE49-F238E27FC236}">
                <a16:creationId xmlns:a16="http://schemas.microsoft.com/office/drawing/2014/main" id="{E5260820-8DB5-5443-A3A1-D81FCBE8C38B}"/>
              </a:ext>
            </a:extLst>
          </p:cNvPr>
          <p:cNvSpPr/>
          <p:nvPr/>
        </p:nvSpPr>
        <p:spPr>
          <a:xfrm flipH="1">
            <a:off x="5891083" y="4140504"/>
            <a:ext cx="462771" cy="2157615"/>
          </a:xfrm>
          <a:prstGeom prst="leftBrace">
            <a:avLst>
              <a:gd name="adj1" fmla="val 57222"/>
              <a:gd name="adj2" fmla="val 50000"/>
            </a:avLst>
          </a:prstGeom>
          <a:ln w="381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85AC4A"/>
              </a:highlight>
            </a:endParaRP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31A6DEB6-533A-4A45-9752-DB1D3CB3BAB9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 </a:t>
            </a:r>
          </a:p>
        </p:txBody>
      </p:sp>
    </p:spTree>
    <p:extLst>
      <p:ext uri="{BB962C8B-B14F-4D97-AF65-F5344CB8AC3E}">
        <p14:creationId xmlns:p14="http://schemas.microsoft.com/office/powerpoint/2010/main" val="1655462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and </a:t>
                </a:r>
                <a:r>
                  <a:rPr lang="fr-FR" sz="1200" dirty="0" err="1">
                    <a:solidFill>
                      <a:schemeClr val="bg1"/>
                    </a:solidFill>
                  </a:rPr>
                  <a:t>Methods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4077FFCF-801B-C644-96D5-582B38D1D4A5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18ECC230-4367-3140-8D9F-344D527BECB9}"/>
              </a:ext>
            </a:extLst>
          </p:cNvPr>
          <p:cNvSpPr txBox="1"/>
          <p:nvPr/>
        </p:nvSpPr>
        <p:spPr>
          <a:xfrm>
            <a:off x="107920" y="708087"/>
            <a:ext cx="4346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Species</a:t>
            </a:r>
            <a:r>
              <a:rPr lang="fr-FR" b="1" dirty="0"/>
              <a:t> distribution </a:t>
            </a:r>
            <a:r>
              <a:rPr lang="fr-FR" b="1" dirty="0" err="1"/>
              <a:t>models</a:t>
            </a:r>
            <a:r>
              <a:rPr lang="fr-FR" b="1" dirty="0"/>
              <a:t> (</a:t>
            </a:r>
            <a:r>
              <a:rPr lang="fr-FR" b="1" dirty="0" err="1"/>
              <a:t>SDMs</a:t>
            </a:r>
            <a:r>
              <a:rPr lang="fr-FR" b="1" dirty="0"/>
              <a:t>)</a:t>
            </a:r>
          </a:p>
          <a:p>
            <a:r>
              <a:rPr lang="fr-FR" b="1" i="1" dirty="0" err="1"/>
              <a:t>Presence</a:t>
            </a:r>
            <a:r>
              <a:rPr lang="fr-FR" b="1" i="1" dirty="0"/>
              <a:t> </a:t>
            </a:r>
            <a:r>
              <a:rPr lang="fr-FR" b="1" i="1" dirty="0" err="1"/>
              <a:t>threshold</a:t>
            </a:r>
            <a:endParaRPr lang="fr-FR" b="1" i="1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08FA378-F024-3849-90D7-8FF983116C33}"/>
              </a:ext>
            </a:extLst>
          </p:cNvPr>
          <p:cNvSpPr txBox="1"/>
          <p:nvPr/>
        </p:nvSpPr>
        <p:spPr>
          <a:xfrm>
            <a:off x="4725747" y="1457153"/>
            <a:ext cx="2703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Habitat </a:t>
            </a:r>
            <a:r>
              <a:rPr lang="fr-FR" sz="2000" b="1" dirty="0" err="1"/>
              <a:t>suitability</a:t>
            </a:r>
            <a:r>
              <a:rPr lang="fr-FR" sz="2000" b="1" dirty="0"/>
              <a:t> </a:t>
            </a:r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B1064E4D-78DF-1F43-B2F1-86069B27561D}"/>
              </a:ext>
            </a:extLst>
          </p:cNvPr>
          <p:cNvGrpSpPr/>
          <p:nvPr/>
        </p:nvGrpSpPr>
        <p:grpSpPr>
          <a:xfrm>
            <a:off x="363119" y="1834377"/>
            <a:ext cx="10713890" cy="374587"/>
            <a:chOff x="418379" y="2707915"/>
            <a:chExt cx="10713890" cy="374587"/>
          </a:xfrm>
        </p:grpSpPr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35DF55F9-F3D2-CB40-AF3C-F2553E848A16}"/>
                </a:ext>
              </a:extLst>
            </p:cNvPr>
            <p:cNvSpPr txBox="1"/>
            <p:nvPr/>
          </p:nvSpPr>
          <p:spPr>
            <a:xfrm>
              <a:off x="418379" y="2707915"/>
              <a:ext cx="48227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 err="1">
                  <a:solidFill>
                    <a:srgbClr val="C00000"/>
                  </a:solidFill>
                </a:rPr>
                <a:t>Continuous</a:t>
              </a:r>
              <a:r>
                <a:rPr lang="fr-FR" dirty="0">
                  <a:solidFill>
                    <a:srgbClr val="C00000"/>
                  </a:solidFill>
                </a:rPr>
                <a:t> </a:t>
              </a:r>
              <a:r>
                <a:rPr lang="fr-FR" dirty="0"/>
                <a:t>indices ~ </a:t>
              </a:r>
              <a:r>
                <a:rPr lang="fr-FR" dirty="0" err="1"/>
                <a:t>Probability</a:t>
              </a:r>
              <a:r>
                <a:rPr lang="fr-FR" dirty="0"/>
                <a:t>  (</a:t>
              </a:r>
              <a:r>
                <a:rPr lang="fr-FR" dirty="0" err="1"/>
                <a:t>from</a:t>
              </a:r>
              <a:r>
                <a:rPr lang="fr-FR" dirty="0"/>
                <a:t> 0 to 1)</a:t>
              </a:r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5183C0D4-B83A-164B-A9D1-F325591A03BB}"/>
                </a:ext>
              </a:extLst>
            </p:cNvPr>
            <p:cNvSpPr txBox="1"/>
            <p:nvPr/>
          </p:nvSpPr>
          <p:spPr>
            <a:xfrm>
              <a:off x="6653658" y="2713170"/>
              <a:ext cx="44786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C00000"/>
                  </a:solidFill>
                </a:rPr>
                <a:t>Binomial</a:t>
              </a:r>
              <a:r>
                <a:rPr lang="fr-FR" dirty="0">
                  <a:solidFill>
                    <a:srgbClr val="C00000"/>
                  </a:solidFill>
                </a:rPr>
                <a:t> </a:t>
              </a:r>
              <a:r>
                <a:rPr lang="fr-FR" dirty="0"/>
                <a:t>values ~ </a:t>
              </a:r>
              <a:r>
                <a:rPr lang="fr-FR" dirty="0" err="1"/>
                <a:t>Presence</a:t>
              </a:r>
              <a:r>
                <a:rPr lang="fr-FR" dirty="0"/>
                <a:t>/Absence (0 or 1)</a:t>
              </a:r>
            </a:p>
          </p:txBody>
        </p:sp>
        <p:sp>
          <p:nvSpPr>
            <p:cNvPr id="12" name="Flèche vers la droite 11">
              <a:extLst>
                <a:ext uri="{FF2B5EF4-FFF2-40B4-BE49-F238E27FC236}">
                  <a16:creationId xmlns:a16="http://schemas.microsoft.com/office/drawing/2014/main" id="{25772FB8-0D63-7F44-87B4-C93C831C57BE}"/>
                </a:ext>
              </a:extLst>
            </p:cNvPr>
            <p:cNvSpPr/>
            <p:nvPr/>
          </p:nvSpPr>
          <p:spPr>
            <a:xfrm>
              <a:off x="5205962" y="2755807"/>
              <a:ext cx="1088362" cy="284058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8" name="Ellipse 57">
            <a:extLst>
              <a:ext uri="{FF2B5EF4-FFF2-40B4-BE49-F238E27FC236}">
                <a16:creationId xmlns:a16="http://schemas.microsoft.com/office/drawing/2014/main" id="{55A2DD92-8261-4441-B1E2-359387647F22}"/>
              </a:ext>
            </a:extLst>
          </p:cNvPr>
          <p:cNvSpPr/>
          <p:nvPr/>
        </p:nvSpPr>
        <p:spPr>
          <a:xfrm>
            <a:off x="3091013" y="264992"/>
            <a:ext cx="90000" cy="90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1D9CC14E-936E-0943-B3AD-3A5521794515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6DEA9C3E-DBBB-454C-9970-6480F2E98BF3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7399946C-F603-7748-8684-EEC6938A12E2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2" name="Ellipse 61">
            <a:extLst>
              <a:ext uri="{FF2B5EF4-FFF2-40B4-BE49-F238E27FC236}">
                <a16:creationId xmlns:a16="http://schemas.microsoft.com/office/drawing/2014/main" id="{C053E8B3-9875-4C4A-90F8-6630C119A6DD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7" name="Rounded Rectangle 36">
            <a:extLst>
              <a:ext uri="{FF2B5EF4-FFF2-40B4-BE49-F238E27FC236}">
                <a16:creationId xmlns:a16="http://schemas.microsoft.com/office/drawing/2014/main" id="{B4DDD2BB-17B5-3943-8205-895FFA2B09DB}"/>
              </a:ext>
            </a:extLst>
          </p:cNvPr>
          <p:cNvSpPr/>
          <p:nvPr/>
        </p:nvSpPr>
        <p:spPr>
          <a:xfrm>
            <a:off x="9705252" y="4719704"/>
            <a:ext cx="2333034" cy="914400"/>
          </a:xfrm>
          <a:prstGeom prst="roundRect">
            <a:avLst/>
          </a:prstGeom>
          <a:solidFill>
            <a:srgbClr val="28728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200" dirty="0"/>
              <a:t>1 optimal </a:t>
            </a:r>
            <a:r>
              <a:rPr lang="fr-FR" sz="2200" dirty="0" err="1"/>
              <a:t>threshold</a:t>
            </a:r>
            <a:endParaRPr lang="fr-FR" sz="2200" dirty="0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28CF3A84-293D-3547-A9ED-BFA0618DA0F0}"/>
              </a:ext>
            </a:extLst>
          </p:cNvPr>
          <p:cNvGrpSpPr/>
          <p:nvPr/>
        </p:nvGrpSpPr>
        <p:grpSpPr>
          <a:xfrm>
            <a:off x="393909" y="4142133"/>
            <a:ext cx="5276766" cy="2157615"/>
            <a:chOff x="1173746" y="3448748"/>
            <a:chExt cx="5276766" cy="2157615"/>
          </a:xfrm>
        </p:grpSpPr>
        <p:sp>
          <p:nvSpPr>
            <p:cNvPr id="63" name="Accolade ouvrante 20">
              <a:extLst>
                <a:ext uri="{FF2B5EF4-FFF2-40B4-BE49-F238E27FC236}">
                  <a16:creationId xmlns:a16="http://schemas.microsoft.com/office/drawing/2014/main" id="{A93C47F1-62C0-0948-98F7-4926138F4EB1}"/>
                </a:ext>
              </a:extLst>
            </p:cNvPr>
            <p:cNvSpPr/>
            <p:nvPr/>
          </p:nvSpPr>
          <p:spPr>
            <a:xfrm flipH="1">
              <a:off x="3566155" y="3448748"/>
              <a:ext cx="462771" cy="2157615"/>
            </a:xfrm>
            <a:prstGeom prst="leftBrace">
              <a:avLst>
                <a:gd name="adj1" fmla="val 57222"/>
                <a:gd name="adj2" fmla="val 50000"/>
              </a:avLst>
            </a:prstGeom>
            <a:ln w="381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highlight>
                  <a:srgbClr val="85AC4A"/>
                </a:highlight>
              </a:endParaRPr>
            </a:p>
          </p:txBody>
        </p:sp>
        <p:sp>
          <p:nvSpPr>
            <p:cNvPr id="64" name="Rounded Rectangle 4">
              <a:extLst>
                <a:ext uri="{FF2B5EF4-FFF2-40B4-BE49-F238E27FC236}">
                  <a16:creationId xmlns:a16="http://schemas.microsoft.com/office/drawing/2014/main" id="{454E75E9-4974-7349-8FE0-21C58D4E1068}"/>
                </a:ext>
              </a:extLst>
            </p:cNvPr>
            <p:cNvSpPr/>
            <p:nvPr/>
          </p:nvSpPr>
          <p:spPr>
            <a:xfrm>
              <a:off x="1173746" y="4691963"/>
              <a:ext cx="2211308" cy="914400"/>
            </a:xfrm>
            <a:prstGeom prst="roundRect">
              <a:avLst/>
            </a:prstGeom>
            <a:solidFill>
              <a:srgbClr val="6F6F6F"/>
            </a:solidFill>
            <a:ln>
              <a:solidFill>
                <a:srgbClr val="6F6F6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H" dirty="0"/>
                <a:t>5 Stastical models</a:t>
              </a:r>
            </a:p>
          </p:txBody>
        </p:sp>
        <p:sp>
          <p:nvSpPr>
            <p:cNvPr id="65" name="Rounded Rectangle 5">
              <a:extLst>
                <a:ext uri="{FF2B5EF4-FFF2-40B4-BE49-F238E27FC236}">
                  <a16:creationId xmlns:a16="http://schemas.microsoft.com/office/drawing/2014/main" id="{44A242D0-8953-6840-9442-45CEA67CAC51}"/>
                </a:ext>
              </a:extLst>
            </p:cNvPr>
            <p:cNvSpPr/>
            <p:nvPr/>
          </p:nvSpPr>
          <p:spPr>
            <a:xfrm>
              <a:off x="1173746" y="3448748"/>
              <a:ext cx="2211308" cy="914400"/>
            </a:xfrm>
            <a:prstGeom prst="roundRect">
              <a:avLst/>
            </a:prstGeom>
            <a:solidFill>
              <a:srgbClr val="28728A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H" dirty="0"/>
                <a:t>12 Occurences</a:t>
              </a:r>
            </a:p>
            <a:p>
              <a:pPr algn="ctr"/>
              <a:r>
                <a:rPr lang="en-GB" dirty="0"/>
                <a:t>d</a:t>
              </a:r>
              <a:r>
                <a:rPr lang="en-CH"/>
                <a:t>ata </a:t>
              </a:r>
              <a:r>
                <a:rPr lang="en-CH" dirty="0"/>
                <a:t>sets</a:t>
              </a:r>
            </a:p>
          </p:txBody>
        </p:sp>
        <p:sp>
          <p:nvSpPr>
            <p:cNvPr id="68" name="Rounded Rectangle 36">
              <a:extLst>
                <a:ext uri="{FF2B5EF4-FFF2-40B4-BE49-F238E27FC236}">
                  <a16:creationId xmlns:a16="http://schemas.microsoft.com/office/drawing/2014/main" id="{444D568E-1FA9-E546-834F-C221FC8586B3}"/>
                </a:ext>
              </a:extLst>
            </p:cNvPr>
            <p:cNvSpPr/>
            <p:nvPr/>
          </p:nvSpPr>
          <p:spPr>
            <a:xfrm>
              <a:off x="4239204" y="3448748"/>
              <a:ext cx="2211308" cy="914400"/>
            </a:xfrm>
            <a:prstGeom prst="roundRect">
              <a:avLst/>
            </a:prstGeom>
            <a:solidFill>
              <a:srgbClr val="28728A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12 </a:t>
              </a:r>
              <a:r>
                <a:rPr lang="fr-FR" dirty="0" err="1"/>
                <a:t>present</a:t>
              </a:r>
              <a:r>
                <a:rPr lang="fr-FR" dirty="0"/>
                <a:t> data sets of </a:t>
              </a:r>
              <a:r>
                <a:rPr lang="fr-FR" dirty="0" err="1"/>
                <a:t>predictions</a:t>
              </a:r>
              <a:endParaRPr lang="fr-FR" dirty="0"/>
            </a:p>
          </p:txBody>
        </p:sp>
      </p:grpSp>
      <p:sp>
        <p:nvSpPr>
          <p:cNvPr id="69" name="Rounded Rectangle 8">
            <a:extLst>
              <a:ext uri="{FF2B5EF4-FFF2-40B4-BE49-F238E27FC236}">
                <a16:creationId xmlns:a16="http://schemas.microsoft.com/office/drawing/2014/main" id="{2AB179F1-4A50-4446-9618-667E759B5880}"/>
              </a:ext>
            </a:extLst>
          </p:cNvPr>
          <p:cNvSpPr/>
          <p:nvPr/>
        </p:nvSpPr>
        <p:spPr>
          <a:xfrm>
            <a:off x="3459367" y="2580933"/>
            <a:ext cx="2211308" cy="853495"/>
          </a:xfrm>
          <a:prstGeom prst="roundRect">
            <a:avLst/>
          </a:prstGeom>
          <a:solidFill>
            <a:srgbClr val="85AC4A"/>
          </a:solidFill>
          <a:ln>
            <a:solidFill>
              <a:srgbClr val="7EA54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Weigthed</a:t>
            </a:r>
            <a:r>
              <a:rPr lang="fr-FR" dirty="0"/>
              <a:t> </a:t>
            </a:r>
            <a:r>
              <a:rPr lang="fr-FR" dirty="0" err="1"/>
              <a:t>average</a:t>
            </a:r>
            <a:r>
              <a:rPr lang="fr-FR" dirty="0"/>
              <a:t> by the TSS</a:t>
            </a:r>
            <a:endParaRPr lang="en-CH" dirty="0"/>
          </a:p>
        </p:txBody>
      </p:sp>
      <p:cxnSp>
        <p:nvCxnSpPr>
          <p:cNvPr id="70" name="Connecteur droit avec flèche 24">
            <a:extLst>
              <a:ext uri="{FF2B5EF4-FFF2-40B4-BE49-F238E27FC236}">
                <a16:creationId xmlns:a16="http://schemas.microsoft.com/office/drawing/2014/main" id="{ADCCEBE6-38F0-A34C-94B5-53DE04BE3C65}"/>
              </a:ext>
            </a:extLst>
          </p:cNvPr>
          <p:cNvCxnSpPr>
            <a:cxnSpLocks/>
          </p:cNvCxnSpPr>
          <p:nvPr/>
        </p:nvCxnSpPr>
        <p:spPr>
          <a:xfrm>
            <a:off x="4607212" y="3540140"/>
            <a:ext cx="0" cy="491305"/>
          </a:xfrm>
          <a:prstGeom prst="straightConnector1">
            <a:avLst/>
          </a:prstGeom>
          <a:ln w="76200">
            <a:solidFill>
              <a:srgbClr val="EF90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4">
            <a:extLst>
              <a:ext uri="{FF2B5EF4-FFF2-40B4-BE49-F238E27FC236}">
                <a16:creationId xmlns:a16="http://schemas.microsoft.com/office/drawing/2014/main" id="{0AC609FB-9BC1-7B44-923A-22FA2E5C08EF}"/>
              </a:ext>
            </a:extLst>
          </p:cNvPr>
          <p:cNvSpPr/>
          <p:nvPr/>
        </p:nvSpPr>
        <p:spPr>
          <a:xfrm>
            <a:off x="3476119" y="5385348"/>
            <a:ext cx="2211308" cy="914400"/>
          </a:xfrm>
          <a:prstGeom prst="roundRect">
            <a:avLst/>
          </a:prstGeom>
          <a:solidFill>
            <a:srgbClr val="6F6F6F"/>
          </a:solidFill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 </a:t>
            </a:r>
            <a:r>
              <a:rPr lang="fr-FR" dirty="0" err="1"/>
              <a:t>optimization</a:t>
            </a:r>
            <a:r>
              <a:rPr lang="fr-FR" dirty="0"/>
              <a:t> </a:t>
            </a:r>
            <a:r>
              <a:rPr lang="fr-FR" dirty="0" err="1"/>
              <a:t>methods</a:t>
            </a:r>
            <a:endParaRPr lang="en-CH" dirty="0"/>
          </a:p>
        </p:txBody>
      </p:sp>
      <p:sp>
        <p:nvSpPr>
          <p:cNvPr id="73" name="Accolade ouvrante 20">
            <a:extLst>
              <a:ext uri="{FF2B5EF4-FFF2-40B4-BE49-F238E27FC236}">
                <a16:creationId xmlns:a16="http://schemas.microsoft.com/office/drawing/2014/main" id="{E5260820-8DB5-5443-A3A1-D81FCBE8C38B}"/>
              </a:ext>
            </a:extLst>
          </p:cNvPr>
          <p:cNvSpPr/>
          <p:nvPr/>
        </p:nvSpPr>
        <p:spPr>
          <a:xfrm flipH="1">
            <a:off x="5891083" y="4140504"/>
            <a:ext cx="462771" cy="2157615"/>
          </a:xfrm>
          <a:prstGeom prst="leftBrace">
            <a:avLst>
              <a:gd name="adj1" fmla="val 57222"/>
              <a:gd name="adj2" fmla="val 50000"/>
            </a:avLst>
          </a:prstGeom>
          <a:ln w="381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85AC4A"/>
              </a:highlight>
            </a:endParaRPr>
          </a:p>
        </p:txBody>
      </p:sp>
      <p:sp>
        <p:nvSpPr>
          <p:cNvPr id="74" name="Rounded Rectangle 4">
            <a:extLst>
              <a:ext uri="{FF2B5EF4-FFF2-40B4-BE49-F238E27FC236}">
                <a16:creationId xmlns:a16="http://schemas.microsoft.com/office/drawing/2014/main" id="{0F82C491-97CA-C045-9528-0E3D83ABABDC}"/>
              </a:ext>
            </a:extLst>
          </p:cNvPr>
          <p:cNvSpPr/>
          <p:nvPr/>
        </p:nvSpPr>
        <p:spPr>
          <a:xfrm>
            <a:off x="6534955" y="4719161"/>
            <a:ext cx="2211308" cy="914400"/>
          </a:xfrm>
          <a:prstGeom prst="roundRect">
            <a:avLst/>
          </a:prstGeom>
          <a:solidFill>
            <a:srgbClr val="6F6F6F"/>
          </a:solidFill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 </a:t>
            </a:r>
            <a:r>
              <a:rPr lang="fr-FR" dirty="0" err="1"/>
              <a:t>thresholds</a:t>
            </a:r>
            <a:endParaRPr lang="en-CH" dirty="0"/>
          </a:p>
        </p:txBody>
      </p:sp>
      <p:sp>
        <p:nvSpPr>
          <p:cNvPr id="75" name="Rounded Rectangle 8">
            <a:extLst>
              <a:ext uri="{FF2B5EF4-FFF2-40B4-BE49-F238E27FC236}">
                <a16:creationId xmlns:a16="http://schemas.microsoft.com/office/drawing/2014/main" id="{EE1FA23C-1320-7340-BC93-9186950AAE7F}"/>
              </a:ext>
            </a:extLst>
          </p:cNvPr>
          <p:cNvSpPr/>
          <p:nvPr/>
        </p:nvSpPr>
        <p:spPr>
          <a:xfrm>
            <a:off x="6542848" y="3173677"/>
            <a:ext cx="2211308" cy="853495"/>
          </a:xfrm>
          <a:prstGeom prst="roundRect">
            <a:avLst/>
          </a:prstGeom>
          <a:solidFill>
            <a:srgbClr val="85AC4A"/>
          </a:solidFill>
          <a:ln>
            <a:solidFill>
              <a:srgbClr val="7EA54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Weigthed</a:t>
            </a:r>
            <a:r>
              <a:rPr lang="fr-FR" dirty="0"/>
              <a:t> </a:t>
            </a:r>
            <a:r>
              <a:rPr lang="fr-FR" dirty="0" err="1"/>
              <a:t>average</a:t>
            </a:r>
            <a:r>
              <a:rPr lang="fr-FR" dirty="0"/>
              <a:t> by the TSS</a:t>
            </a:r>
            <a:endParaRPr lang="en-CH" dirty="0"/>
          </a:p>
        </p:txBody>
      </p:sp>
      <p:cxnSp>
        <p:nvCxnSpPr>
          <p:cNvPr id="76" name="Connecteur droit avec flèche 24">
            <a:extLst>
              <a:ext uri="{FF2B5EF4-FFF2-40B4-BE49-F238E27FC236}">
                <a16:creationId xmlns:a16="http://schemas.microsoft.com/office/drawing/2014/main" id="{C129E560-4EA6-ED47-9647-048E0902A1B0}"/>
              </a:ext>
            </a:extLst>
          </p:cNvPr>
          <p:cNvCxnSpPr>
            <a:cxnSpLocks/>
          </p:cNvCxnSpPr>
          <p:nvPr/>
        </p:nvCxnSpPr>
        <p:spPr>
          <a:xfrm>
            <a:off x="7640609" y="4140504"/>
            <a:ext cx="0" cy="491305"/>
          </a:xfrm>
          <a:prstGeom prst="straightConnector1">
            <a:avLst/>
          </a:prstGeom>
          <a:ln w="76200">
            <a:solidFill>
              <a:srgbClr val="EF90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eur droit avec flèche 24">
            <a:extLst>
              <a:ext uri="{FF2B5EF4-FFF2-40B4-BE49-F238E27FC236}">
                <a16:creationId xmlns:a16="http://schemas.microsoft.com/office/drawing/2014/main" id="{5D30143D-D8A1-C148-89B5-1B8692DA6D77}"/>
              </a:ext>
            </a:extLst>
          </p:cNvPr>
          <p:cNvCxnSpPr>
            <a:cxnSpLocks/>
          </p:cNvCxnSpPr>
          <p:nvPr/>
        </p:nvCxnSpPr>
        <p:spPr>
          <a:xfrm flipV="1">
            <a:off x="8834513" y="5173514"/>
            <a:ext cx="782488" cy="1"/>
          </a:xfrm>
          <a:prstGeom prst="straightConnector1">
            <a:avLst/>
          </a:prstGeom>
          <a:ln w="76200">
            <a:solidFill>
              <a:srgbClr val="EF8F4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8">
            <a:extLst>
              <a:ext uri="{FF2B5EF4-FFF2-40B4-BE49-F238E27FC236}">
                <a16:creationId xmlns:a16="http://schemas.microsoft.com/office/drawing/2014/main" id="{A7788255-AB18-0840-81DB-F449F321FE16}"/>
              </a:ext>
            </a:extLst>
          </p:cNvPr>
          <p:cNvSpPr/>
          <p:nvPr/>
        </p:nvSpPr>
        <p:spPr>
          <a:xfrm>
            <a:off x="9766115" y="3183757"/>
            <a:ext cx="2211308" cy="853495"/>
          </a:xfrm>
          <a:prstGeom prst="roundRect">
            <a:avLst/>
          </a:prstGeom>
          <a:solidFill>
            <a:srgbClr val="85AC4A"/>
          </a:solidFill>
          <a:ln>
            <a:solidFill>
              <a:srgbClr val="7EA54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Simple </a:t>
            </a:r>
            <a:r>
              <a:rPr lang="fr-FR" dirty="0" err="1"/>
              <a:t>mean</a:t>
            </a:r>
            <a:endParaRPr lang="en-CH" dirty="0"/>
          </a:p>
        </p:txBody>
      </p:sp>
      <p:cxnSp>
        <p:nvCxnSpPr>
          <p:cNvPr id="79" name="Connecteur droit avec flèche 24">
            <a:extLst>
              <a:ext uri="{FF2B5EF4-FFF2-40B4-BE49-F238E27FC236}">
                <a16:creationId xmlns:a16="http://schemas.microsoft.com/office/drawing/2014/main" id="{00587288-BAEA-2C44-BF32-4924FE03162A}"/>
              </a:ext>
            </a:extLst>
          </p:cNvPr>
          <p:cNvCxnSpPr>
            <a:cxnSpLocks/>
          </p:cNvCxnSpPr>
          <p:nvPr/>
        </p:nvCxnSpPr>
        <p:spPr>
          <a:xfrm>
            <a:off x="10899004" y="4140504"/>
            <a:ext cx="0" cy="491305"/>
          </a:xfrm>
          <a:prstGeom prst="straightConnector1">
            <a:avLst/>
          </a:prstGeom>
          <a:ln w="76200">
            <a:solidFill>
              <a:srgbClr val="EF90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ZoneTexte 79">
            <a:extLst>
              <a:ext uri="{FF2B5EF4-FFF2-40B4-BE49-F238E27FC236}">
                <a16:creationId xmlns:a16="http://schemas.microsoft.com/office/drawing/2014/main" id="{31A6DEB6-533A-4A45-9752-DB1D3CB3BAB9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 </a:t>
            </a:r>
          </a:p>
        </p:txBody>
      </p:sp>
    </p:spTree>
    <p:extLst>
      <p:ext uri="{BB962C8B-B14F-4D97-AF65-F5344CB8AC3E}">
        <p14:creationId xmlns:p14="http://schemas.microsoft.com/office/powerpoint/2010/main" val="2639675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and </a:t>
                </a:r>
                <a:r>
                  <a:rPr lang="fr-FR" sz="1200" dirty="0" err="1">
                    <a:solidFill>
                      <a:schemeClr val="bg1"/>
                    </a:solidFill>
                  </a:rPr>
                  <a:t>Methods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4077FFCF-801B-C644-96D5-582B38D1D4A5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18ECC230-4367-3140-8D9F-344D527BECB9}"/>
              </a:ext>
            </a:extLst>
          </p:cNvPr>
          <p:cNvSpPr txBox="1"/>
          <p:nvPr/>
        </p:nvSpPr>
        <p:spPr>
          <a:xfrm>
            <a:off x="107920" y="708087"/>
            <a:ext cx="434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Species</a:t>
            </a:r>
            <a:r>
              <a:rPr lang="fr-FR" b="1" dirty="0"/>
              <a:t> traits data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BC19525-C94C-0540-BA27-BAB3C9C07C93}"/>
              </a:ext>
            </a:extLst>
          </p:cNvPr>
          <p:cNvSpPr txBox="1"/>
          <p:nvPr/>
        </p:nvSpPr>
        <p:spPr>
          <a:xfrm>
            <a:off x="4575980" y="1064938"/>
            <a:ext cx="2099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FishBase</a:t>
            </a:r>
            <a:r>
              <a:rPr lang="fr-FR" b="1" dirty="0"/>
              <a:t> + PANGEA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FF5D1A30-8E15-2D46-BD62-11D1B9BA75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54" b="59420"/>
          <a:stretch/>
        </p:blipFill>
        <p:spPr>
          <a:xfrm>
            <a:off x="1279458" y="1590261"/>
            <a:ext cx="9596022" cy="4783564"/>
          </a:xfrm>
          <a:prstGeom prst="rect">
            <a:avLst/>
          </a:prstGeom>
        </p:spPr>
      </p:pic>
      <p:sp>
        <p:nvSpPr>
          <p:cNvPr id="56" name="ZoneTexte 55">
            <a:extLst>
              <a:ext uri="{FF2B5EF4-FFF2-40B4-BE49-F238E27FC236}">
                <a16:creationId xmlns:a16="http://schemas.microsoft.com/office/drawing/2014/main" id="{7B846425-1F8A-254F-9899-C39FBE339AAE}"/>
              </a:ext>
            </a:extLst>
          </p:cNvPr>
          <p:cNvSpPr txBox="1"/>
          <p:nvPr/>
        </p:nvSpPr>
        <p:spPr>
          <a:xfrm>
            <a:off x="2325699" y="1396565"/>
            <a:ext cx="70962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Table 1 : </a:t>
            </a:r>
            <a:r>
              <a:rPr lang="fr-FR" sz="1400" dirty="0" err="1"/>
              <a:t>Ecological</a:t>
            </a:r>
            <a:r>
              <a:rPr lang="fr-FR" sz="1400" dirty="0"/>
              <a:t> traits of </a:t>
            </a:r>
            <a:r>
              <a:rPr lang="fr-FR" sz="1400" dirty="0" err="1"/>
              <a:t>NeA</a:t>
            </a:r>
            <a:r>
              <a:rPr lang="fr-FR" sz="1400" dirty="0"/>
              <a:t> and </a:t>
            </a:r>
            <a:r>
              <a:rPr lang="fr-FR" sz="1400" dirty="0" err="1"/>
              <a:t>Meds</a:t>
            </a:r>
            <a:r>
              <a:rPr lang="fr-FR" sz="1400" dirty="0"/>
              <a:t> </a:t>
            </a:r>
            <a:r>
              <a:rPr lang="fr-FR" sz="1400" dirty="0" err="1"/>
              <a:t>fish</a:t>
            </a:r>
            <a:r>
              <a:rPr lang="fr-FR" sz="1400" dirty="0"/>
              <a:t> of </a:t>
            </a:r>
            <a:r>
              <a:rPr lang="fr-FR" sz="1400" dirty="0" err="1"/>
              <a:t>this</a:t>
            </a:r>
            <a:r>
              <a:rPr lang="fr-FR" sz="1400" dirty="0"/>
              <a:t> </a:t>
            </a:r>
            <a:r>
              <a:rPr lang="fr-FR" sz="1400" dirty="0" err="1"/>
              <a:t>study</a:t>
            </a:r>
            <a:r>
              <a:rPr lang="fr-FR" sz="1400" dirty="0"/>
              <a:t>, </a:t>
            </a:r>
            <a:r>
              <a:rPr lang="fr-FR" sz="1400" dirty="0" err="1"/>
              <a:t>adapted</a:t>
            </a:r>
            <a:r>
              <a:rPr lang="fr-FR" sz="1400" dirty="0"/>
              <a:t> </a:t>
            </a:r>
            <a:r>
              <a:rPr lang="fr-FR" sz="1400" dirty="0" err="1"/>
              <a:t>from</a:t>
            </a:r>
            <a:r>
              <a:rPr lang="fr-FR" sz="1400" dirty="0"/>
              <a:t> </a:t>
            </a:r>
            <a:r>
              <a:rPr lang="fr-FR" sz="1400" dirty="0" err="1"/>
              <a:t>McLean</a:t>
            </a:r>
            <a:r>
              <a:rPr lang="fr-FR" sz="1400" dirty="0"/>
              <a:t> </a:t>
            </a:r>
            <a:r>
              <a:rPr lang="fr-FR" sz="1400" i="1" dirty="0"/>
              <a:t>et al.</a:t>
            </a:r>
            <a:r>
              <a:rPr lang="fr-FR" sz="1400" dirty="0"/>
              <a:t>, 2019</a:t>
            </a:r>
          </a:p>
          <a:p>
            <a:endParaRPr lang="fr-FR" dirty="0"/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D64AEB66-0860-8E47-91DB-934351B416D0}"/>
              </a:ext>
            </a:extLst>
          </p:cNvPr>
          <p:cNvSpPr/>
          <p:nvPr/>
        </p:nvSpPr>
        <p:spPr>
          <a:xfrm>
            <a:off x="3091013" y="26499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49C32897-EEE9-3143-BBFC-B459E7F3BF18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A8E87346-2D38-9D4D-A1A8-4DC50D94245E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3FD6C19F-8FE5-084D-A063-55399C29A130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2" name="Ellipse 61">
            <a:extLst>
              <a:ext uri="{FF2B5EF4-FFF2-40B4-BE49-F238E27FC236}">
                <a16:creationId xmlns:a16="http://schemas.microsoft.com/office/drawing/2014/main" id="{253335ED-DD7D-4643-92B7-46C5E0F84CEA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432B38C8-4A99-8C49-A2E4-127F3D982F35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37467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and </a:t>
                </a:r>
                <a:r>
                  <a:rPr lang="fr-FR" sz="1200" dirty="0" err="1">
                    <a:solidFill>
                      <a:schemeClr val="bg1"/>
                    </a:solidFill>
                  </a:rPr>
                  <a:t>Methods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4077FFCF-801B-C644-96D5-582B38D1D4A5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18ECC230-4367-3140-8D9F-344D527BECB9}"/>
              </a:ext>
            </a:extLst>
          </p:cNvPr>
          <p:cNvSpPr txBox="1"/>
          <p:nvPr/>
        </p:nvSpPr>
        <p:spPr>
          <a:xfrm>
            <a:off x="107920" y="708087"/>
            <a:ext cx="434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Diversity</a:t>
            </a:r>
            <a:r>
              <a:rPr lang="fr-FR" b="1" dirty="0"/>
              <a:t> indices of </a:t>
            </a:r>
            <a:r>
              <a:rPr lang="fr-FR" b="1" dirty="0" err="1"/>
              <a:t>fish</a:t>
            </a:r>
            <a:r>
              <a:rPr lang="fr-FR" b="1" dirty="0"/>
              <a:t> assemblages</a:t>
            </a: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D64AEB66-0860-8E47-91DB-934351B416D0}"/>
              </a:ext>
            </a:extLst>
          </p:cNvPr>
          <p:cNvSpPr/>
          <p:nvPr/>
        </p:nvSpPr>
        <p:spPr>
          <a:xfrm>
            <a:off x="3091013" y="26499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pic>
        <p:nvPicPr>
          <p:cNvPr id="53" name="Image 52">
            <a:extLst>
              <a:ext uri="{FF2B5EF4-FFF2-40B4-BE49-F238E27FC236}">
                <a16:creationId xmlns:a16="http://schemas.microsoft.com/office/drawing/2014/main" id="{089D437A-1550-3D4B-B12C-8DEE8BDD7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9560" y="1709897"/>
            <a:ext cx="5944221" cy="455723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BE440D6-125E-6C4B-BF19-6A14EFA064B1}"/>
              </a:ext>
            </a:extLst>
          </p:cNvPr>
          <p:cNvSpPr txBox="1"/>
          <p:nvPr/>
        </p:nvSpPr>
        <p:spPr>
          <a:xfrm>
            <a:off x="6958690" y="5907257"/>
            <a:ext cx="22517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accent3">
                    <a:lumMod val="50000"/>
                  </a:schemeClr>
                </a:solidFill>
              </a:rPr>
              <a:t>Mouillot </a:t>
            </a:r>
            <a:r>
              <a:rPr lang="fr-FR" sz="1200" i="1" dirty="0">
                <a:solidFill>
                  <a:schemeClr val="accent3">
                    <a:lumMod val="50000"/>
                  </a:schemeClr>
                </a:solidFill>
              </a:rPr>
              <a:t>et al.</a:t>
            </a:r>
            <a:r>
              <a:rPr lang="fr-FR" sz="1200" dirty="0">
                <a:solidFill>
                  <a:schemeClr val="accent3">
                    <a:lumMod val="50000"/>
                  </a:schemeClr>
                </a:solidFill>
              </a:rPr>
              <a:t>, 2021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08F81AB-8888-9E47-AC89-C58F6AB3CD95}"/>
              </a:ext>
            </a:extLst>
          </p:cNvPr>
          <p:cNvSpPr txBox="1"/>
          <p:nvPr/>
        </p:nvSpPr>
        <p:spPr>
          <a:xfrm>
            <a:off x="7994545" y="3941014"/>
            <a:ext cx="9517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(</a:t>
            </a:r>
            <a:r>
              <a:rPr lang="fr-FR" sz="1400" dirty="0" err="1"/>
              <a:t>PCoA</a:t>
            </a:r>
            <a:r>
              <a:rPr lang="fr-FR" sz="1400" dirty="0"/>
              <a:t>)</a:t>
            </a: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025F336F-6AF0-E64F-B3EF-947437570E7D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A5683081-BC06-B747-A7EE-D5D176824E06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C5F478A8-BF71-8A43-AA0B-9F7AB459FD79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C1EE5523-ED07-0A49-8695-62E7EE136873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11" name="Flèche courbée vers le bas 10">
            <a:extLst>
              <a:ext uri="{FF2B5EF4-FFF2-40B4-BE49-F238E27FC236}">
                <a16:creationId xmlns:a16="http://schemas.microsoft.com/office/drawing/2014/main" id="{A6B8E274-A4B0-4944-9776-9AFFB590D409}"/>
              </a:ext>
            </a:extLst>
          </p:cNvPr>
          <p:cNvSpPr/>
          <p:nvPr/>
        </p:nvSpPr>
        <p:spPr>
          <a:xfrm>
            <a:off x="4949356" y="1696152"/>
            <a:ext cx="1724628" cy="277793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A959D94-D88A-DE44-94C7-FC1FA57A69D6}"/>
              </a:ext>
            </a:extLst>
          </p:cNvPr>
          <p:cNvSpPr txBox="1"/>
          <p:nvPr/>
        </p:nvSpPr>
        <p:spPr>
          <a:xfrm>
            <a:off x="5394015" y="1377365"/>
            <a:ext cx="1208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Gower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78FBA0A0-5326-ED4C-BF01-B5CD5DE46953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54845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and </a:t>
                </a:r>
                <a:r>
                  <a:rPr lang="fr-FR" sz="1200" dirty="0" err="1">
                    <a:solidFill>
                      <a:schemeClr val="bg1"/>
                    </a:solidFill>
                  </a:rPr>
                  <a:t>Methods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4077FFCF-801B-C644-96D5-582B38D1D4A5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18ECC230-4367-3140-8D9F-344D527BECB9}"/>
              </a:ext>
            </a:extLst>
          </p:cNvPr>
          <p:cNvSpPr txBox="1"/>
          <p:nvPr/>
        </p:nvSpPr>
        <p:spPr>
          <a:xfrm>
            <a:off x="107920" y="708087"/>
            <a:ext cx="434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Diversity</a:t>
            </a:r>
            <a:r>
              <a:rPr lang="fr-FR" b="1" dirty="0"/>
              <a:t> indices of </a:t>
            </a:r>
            <a:r>
              <a:rPr lang="fr-FR" b="1" dirty="0" err="1"/>
              <a:t>fish</a:t>
            </a:r>
            <a:r>
              <a:rPr lang="fr-FR" b="1" dirty="0"/>
              <a:t> assemblages</a:t>
            </a: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D64AEB66-0860-8E47-91DB-934351B416D0}"/>
              </a:ext>
            </a:extLst>
          </p:cNvPr>
          <p:cNvSpPr/>
          <p:nvPr/>
        </p:nvSpPr>
        <p:spPr>
          <a:xfrm>
            <a:off x="3091013" y="26499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5768D1B-97FA-C047-AC7C-F1FC0D68916B}"/>
              </a:ext>
            </a:extLst>
          </p:cNvPr>
          <p:cNvSpPr txBox="1"/>
          <p:nvPr/>
        </p:nvSpPr>
        <p:spPr>
          <a:xfrm>
            <a:off x="2942949" y="1486678"/>
            <a:ext cx="5614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Species</a:t>
            </a:r>
            <a:r>
              <a:rPr lang="fr-FR" b="1" dirty="0"/>
              <a:t> </a:t>
            </a:r>
            <a:r>
              <a:rPr lang="fr-FR" b="1" dirty="0" err="1"/>
              <a:t>richness</a:t>
            </a:r>
            <a:r>
              <a:rPr lang="fr-FR" b="1" dirty="0"/>
              <a:t> (SR) + 6 </a:t>
            </a:r>
            <a:r>
              <a:rPr lang="fr-FR" b="1" dirty="0" err="1"/>
              <a:t>functional</a:t>
            </a:r>
            <a:r>
              <a:rPr lang="fr-FR" b="1" dirty="0"/>
              <a:t> </a:t>
            </a:r>
            <a:r>
              <a:rPr lang="fr-FR" b="1" dirty="0" err="1"/>
              <a:t>diversity</a:t>
            </a:r>
            <a:r>
              <a:rPr lang="fr-FR" b="1" dirty="0"/>
              <a:t> (FD) </a:t>
            </a:r>
            <a:r>
              <a:rPr lang="fr-FR" b="1" dirty="0" err="1"/>
              <a:t>metrics</a:t>
            </a:r>
            <a:endParaRPr lang="fr-FR" b="1" dirty="0"/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9EBFED0F-68C8-6C4E-801B-9209F0354270}"/>
              </a:ext>
            </a:extLst>
          </p:cNvPr>
          <p:cNvSpPr txBox="1"/>
          <p:nvPr/>
        </p:nvSpPr>
        <p:spPr>
          <a:xfrm>
            <a:off x="1890108" y="1880739"/>
            <a:ext cx="7471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Table 2 : </a:t>
            </a:r>
            <a:r>
              <a:rPr lang="fr-FR" sz="1400" dirty="0" err="1"/>
              <a:t>Multidimensional</a:t>
            </a:r>
            <a:r>
              <a:rPr lang="fr-FR" sz="1400" dirty="0"/>
              <a:t> </a:t>
            </a:r>
            <a:r>
              <a:rPr lang="fr-FR" sz="1400" dirty="0" err="1"/>
              <a:t>functional</a:t>
            </a:r>
            <a:r>
              <a:rPr lang="fr-FR" sz="1400" dirty="0"/>
              <a:t> alpha-</a:t>
            </a:r>
            <a:r>
              <a:rPr lang="fr-FR" sz="1400" dirty="0" err="1"/>
              <a:t>diversity</a:t>
            </a:r>
            <a:r>
              <a:rPr lang="fr-FR" sz="1400" dirty="0"/>
              <a:t> indices, </a:t>
            </a:r>
            <a:r>
              <a:rPr lang="fr-FR" sz="1400" dirty="0" err="1"/>
              <a:t>adapted</a:t>
            </a:r>
            <a:r>
              <a:rPr lang="fr-FR" sz="1400" dirty="0"/>
              <a:t> </a:t>
            </a:r>
            <a:r>
              <a:rPr lang="fr-FR" sz="1400" dirty="0" err="1"/>
              <a:t>from</a:t>
            </a:r>
            <a:r>
              <a:rPr lang="fr-FR" sz="1400" dirty="0"/>
              <a:t> </a:t>
            </a:r>
            <a:r>
              <a:rPr lang="fr-FR" sz="1400" dirty="0" err="1"/>
              <a:t>Magneville</a:t>
            </a:r>
            <a:r>
              <a:rPr lang="fr-FR" sz="1400" dirty="0"/>
              <a:t> </a:t>
            </a:r>
            <a:r>
              <a:rPr lang="fr-FR" sz="1400" i="1" dirty="0"/>
              <a:t>et al.</a:t>
            </a:r>
            <a:r>
              <a:rPr lang="fr-FR" sz="1400" dirty="0"/>
              <a:t>,</a:t>
            </a:r>
            <a:r>
              <a:rPr lang="fr-FR" sz="1400" i="1" dirty="0"/>
              <a:t> </a:t>
            </a:r>
            <a:r>
              <a:rPr lang="fr-FR" sz="1400" dirty="0"/>
              <a:t>(2022)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B88D845-620F-8340-9540-2BBD74B9E1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43" t="5354" r="10824" b="65445"/>
          <a:stretch/>
        </p:blipFill>
        <p:spPr>
          <a:xfrm>
            <a:off x="1400322" y="2092042"/>
            <a:ext cx="8856997" cy="4381626"/>
          </a:xfrm>
          <a:prstGeom prst="rect">
            <a:avLst/>
          </a:prstGeom>
        </p:spPr>
      </p:pic>
      <p:sp>
        <p:nvSpPr>
          <p:cNvPr id="56" name="Ellipse 55">
            <a:extLst>
              <a:ext uri="{FF2B5EF4-FFF2-40B4-BE49-F238E27FC236}">
                <a16:creationId xmlns:a16="http://schemas.microsoft.com/office/drawing/2014/main" id="{38C1C01F-32F5-2D47-959C-9B2C15EB95B8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717A3C22-893B-C944-94E3-2D21491DF30E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5ECDD56D-2F69-2D40-AB4E-0A6C0F3A697C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0B8A8A74-D08F-4F40-B790-407BD4F8841F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73AD2F16-7FB7-0A4D-AB0F-50DDFD73F008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159365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FF7-3D6A-4A49-B8DA-BADDAAB37E49}"/>
              </a:ext>
            </a:extLst>
          </p:cNvPr>
          <p:cNvSpPr/>
          <p:nvPr/>
        </p:nvSpPr>
        <p:spPr>
          <a:xfrm>
            <a:off x="0" y="-15462"/>
            <a:ext cx="12192000" cy="4888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D3BBB-D80E-044E-A3E3-206F4E36E630}"/>
              </a:ext>
            </a:extLst>
          </p:cNvPr>
          <p:cNvSpPr/>
          <p:nvPr/>
        </p:nvSpPr>
        <p:spPr>
          <a:xfrm>
            <a:off x="0" y="6679579"/>
            <a:ext cx="12192000" cy="17842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Impact of </a:t>
            </a:r>
            <a:r>
              <a:rPr lang="fr-FR" sz="1200" dirty="0" err="1"/>
              <a:t>climate</a:t>
            </a:r>
            <a:r>
              <a:rPr lang="fr-FR" sz="1200" dirty="0"/>
              <a:t> change on the </a:t>
            </a:r>
            <a:r>
              <a:rPr lang="fr-FR" sz="1200" dirty="0" err="1"/>
              <a:t>functional</a:t>
            </a:r>
            <a:r>
              <a:rPr lang="fr-FR" sz="1200" dirty="0"/>
              <a:t> </a:t>
            </a:r>
            <a:r>
              <a:rPr lang="fr-FR" sz="1200" dirty="0" err="1"/>
              <a:t>diversity</a:t>
            </a:r>
            <a:r>
              <a:rPr lang="fr-FR" sz="1200" dirty="0"/>
              <a:t> of </a:t>
            </a:r>
            <a:r>
              <a:rPr lang="fr-FR" sz="1200" dirty="0" err="1"/>
              <a:t>fish</a:t>
            </a:r>
            <a:r>
              <a:rPr lang="fr-FR" sz="1200" dirty="0"/>
              <a:t> </a:t>
            </a:r>
            <a:r>
              <a:rPr lang="fr-FR" sz="1200" dirty="0" err="1"/>
              <a:t>communities</a:t>
            </a:r>
            <a:r>
              <a:rPr lang="fr-FR" sz="1200" dirty="0"/>
              <a:t> in </a:t>
            </a:r>
            <a:r>
              <a:rPr lang="fr-FR" sz="1200" dirty="0" err="1"/>
              <a:t>European</a:t>
            </a:r>
            <a:r>
              <a:rPr lang="fr-FR" sz="1200" dirty="0"/>
              <a:t> waters						             Master 2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E59DF617-40AF-994A-9138-07BD345DDB42}"/>
              </a:ext>
            </a:extLst>
          </p:cNvPr>
          <p:cNvGrpSpPr/>
          <p:nvPr/>
        </p:nvGrpSpPr>
        <p:grpSpPr>
          <a:xfrm>
            <a:off x="260786" y="-15462"/>
            <a:ext cx="11931214" cy="558827"/>
            <a:chOff x="260786" y="-15462"/>
            <a:chExt cx="11931214" cy="558827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EBD2A019-E706-C84F-8C3C-611CCFEECA9F}"/>
                </a:ext>
              </a:extLst>
            </p:cNvPr>
            <p:cNvGrpSpPr/>
            <p:nvPr/>
          </p:nvGrpSpPr>
          <p:grpSpPr>
            <a:xfrm>
              <a:off x="260786" y="-15462"/>
              <a:ext cx="1752201" cy="553998"/>
              <a:chOff x="1053236" y="1297395"/>
              <a:chExt cx="1752201" cy="553998"/>
            </a:xfrm>
          </p:grpSpPr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E1E23FDC-995C-8B4A-AB75-E1E19ACD9B1A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Introduction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D0E0AC6A-7D22-2F40-9F4A-03E18EFC9410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877884-2389-7F46-951F-62F70EDE9E14}"/>
                </a:ext>
              </a:extLst>
            </p:cNvPr>
            <p:cNvGrpSpPr/>
            <p:nvPr/>
          </p:nvGrpSpPr>
          <p:grpSpPr>
            <a:xfrm>
              <a:off x="2855011" y="-12014"/>
              <a:ext cx="1752201" cy="553998"/>
              <a:chOff x="1053236" y="1297395"/>
              <a:chExt cx="1752201" cy="553998"/>
            </a:xfrm>
          </p:grpSpPr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24A885B-5381-F149-9AD2-3A41F225ED4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bg1"/>
                    </a:solidFill>
                  </a:rPr>
                  <a:t>Materials</a:t>
                </a:r>
                <a:r>
                  <a:rPr lang="fr-FR" sz="1200" dirty="0">
                    <a:solidFill>
                      <a:schemeClr val="bg1"/>
                    </a:solidFill>
                  </a:rPr>
                  <a:t> and </a:t>
                </a:r>
                <a:r>
                  <a:rPr lang="fr-FR" sz="1200" dirty="0" err="1">
                    <a:solidFill>
                      <a:schemeClr val="bg1"/>
                    </a:solidFill>
                  </a:rPr>
                  <a:t>Methods</a:t>
                </a:r>
                <a:endParaRPr lang="fr-FR" dirty="0">
                  <a:solidFill>
                    <a:schemeClr val="bg1"/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77ACA6A-4266-424B-AFB4-8FF11194BC58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AF1EF73B-5ABF-454A-A7E2-07BFF72A1366}"/>
                </a:ext>
              </a:extLst>
            </p:cNvPr>
            <p:cNvGrpSpPr/>
            <p:nvPr/>
          </p:nvGrpSpPr>
          <p:grpSpPr>
            <a:xfrm>
              <a:off x="5350819" y="-12014"/>
              <a:ext cx="1752201" cy="553998"/>
              <a:chOff x="1053236" y="1297395"/>
              <a:chExt cx="1752201" cy="553998"/>
            </a:xfrm>
          </p:grpSpPr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28AE1049-D077-7043-A39A-F277B8A3A241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Results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E9FF2D93-BC89-DD46-8944-4BB80ED7B0B9}"/>
                  </a:ext>
                </a:extLst>
              </p:cNvPr>
              <p:cNvGrpSpPr/>
              <p:nvPr/>
            </p:nvGrpSpPr>
            <p:grpSpPr>
              <a:xfrm>
                <a:off x="1159414" y="1572812"/>
                <a:ext cx="586292" cy="91582"/>
                <a:chOff x="1159414" y="1572812"/>
                <a:chExt cx="586292" cy="91582"/>
              </a:xfrm>
            </p:grpSpPr>
            <p:sp>
              <p:nvSpPr>
                <p:cNvPr id="29" name="Ellipse 28">
                  <a:extLst>
                    <a:ext uri="{FF2B5EF4-FFF2-40B4-BE49-F238E27FC236}">
                      <a16:creationId xmlns:a16="http://schemas.microsoft.com/office/drawing/2014/main" id="{D4B83E0D-03B8-C248-A734-688E88CB40B5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Ellipse 29">
                  <a:extLst>
                    <a:ext uri="{FF2B5EF4-FFF2-40B4-BE49-F238E27FC236}">
                      <a16:creationId xmlns:a16="http://schemas.microsoft.com/office/drawing/2014/main" id="{12E7FE60-3079-E54A-B7BA-730E9F7FAD26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Ellipse 30">
                  <a:extLst>
                    <a:ext uri="{FF2B5EF4-FFF2-40B4-BE49-F238E27FC236}">
                      <a16:creationId xmlns:a16="http://schemas.microsoft.com/office/drawing/2014/main" id="{BF6E099D-6E17-7048-8CD7-BC3C64527F5B}"/>
                    </a:ext>
                  </a:extLst>
                </p:cNvPr>
                <p:cNvSpPr/>
                <p:nvPr/>
              </p:nvSpPr>
              <p:spPr>
                <a:xfrm>
                  <a:off x="1407560" y="157360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Ellipse 31">
                  <a:extLst>
                    <a:ext uri="{FF2B5EF4-FFF2-40B4-BE49-F238E27FC236}">
                      <a16:creationId xmlns:a16="http://schemas.microsoft.com/office/drawing/2014/main" id="{32CEE45E-EFEE-B140-BDD9-B7FC7EB9E909}"/>
                    </a:ext>
                  </a:extLst>
                </p:cNvPr>
                <p:cNvSpPr/>
                <p:nvPr/>
              </p:nvSpPr>
              <p:spPr>
                <a:xfrm>
                  <a:off x="1531238" y="1572813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Ellipse 32">
                  <a:extLst>
                    <a:ext uri="{FF2B5EF4-FFF2-40B4-BE49-F238E27FC236}">
                      <a16:creationId xmlns:a16="http://schemas.microsoft.com/office/drawing/2014/main" id="{A3B2A010-42AF-C04F-9227-193306EEC273}"/>
                    </a:ext>
                  </a:extLst>
                </p:cNvPr>
                <p:cNvSpPr/>
                <p:nvPr/>
              </p:nvSpPr>
              <p:spPr>
                <a:xfrm>
                  <a:off x="1655706" y="1572812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B8D4063E-D739-6D4C-B2E5-DE00D26A849E}"/>
                </a:ext>
              </a:extLst>
            </p:cNvPr>
            <p:cNvGrpSpPr/>
            <p:nvPr/>
          </p:nvGrpSpPr>
          <p:grpSpPr>
            <a:xfrm>
              <a:off x="7888367" y="-10633"/>
              <a:ext cx="1752201" cy="553998"/>
              <a:chOff x="1053236" y="1297395"/>
              <a:chExt cx="1752201" cy="553998"/>
            </a:xfrm>
          </p:grpSpPr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270DD5C2-26F0-804F-A04A-46B1C00F4D1D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Discussion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E950714D-B6AD-D34B-9BF1-536D9E796D99}"/>
                  </a:ext>
                </a:extLst>
              </p:cNvPr>
              <p:cNvGrpSpPr/>
              <p:nvPr/>
            </p:nvGrpSpPr>
            <p:grpSpPr>
              <a:xfrm>
                <a:off x="1159414" y="1573600"/>
                <a:ext cx="213678" cy="90794"/>
                <a:chOff x="1159414" y="1573600"/>
                <a:chExt cx="213678" cy="90794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2826062-80CB-A04E-9E80-CD57CD97CFFF}"/>
                    </a:ext>
                  </a:extLst>
                </p:cNvPr>
                <p:cNvSpPr/>
                <p:nvPr/>
              </p:nvSpPr>
              <p:spPr>
                <a:xfrm>
                  <a:off x="1159414" y="1574394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107BC45B-B6E0-B04A-806E-6D90A8DDF147}"/>
                    </a:ext>
                  </a:extLst>
                </p:cNvPr>
                <p:cNvSpPr/>
                <p:nvPr/>
              </p:nvSpPr>
              <p:spPr>
                <a:xfrm>
                  <a:off x="1283092" y="1573600"/>
                  <a:ext cx="90000" cy="90000"/>
                </a:xfrm>
                <a:prstGeom prst="ellipse">
                  <a:avLst/>
                </a:prstGeom>
                <a:noFill/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B619C95-09CF-CA42-8D25-1C475203F74E}"/>
                </a:ext>
              </a:extLst>
            </p:cNvPr>
            <p:cNvGrpSpPr/>
            <p:nvPr/>
          </p:nvGrpSpPr>
          <p:grpSpPr>
            <a:xfrm>
              <a:off x="10439799" y="-13939"/>
              <a:ext cx="1752201" cy="553998"/>
              <a:chOff x="1053236" y="1297395"/>
              <a:chExt cx="1752201" cy="553998"/>
            </a:xfrm>
          </p:grpSpPr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B44B1588-08C6-8849-9584-AC6BC398CAB2}"/>
                  </a:ext>
                </a:extLst>
              </p:cNvPr>
              <p:cNvSpPr txBox="1"/>
              <p:nvPr/>
            </p:nvSpPr>
            <p:spPr>
              <a:xfrm>
                <a:off x="1053236" y="1297395"/>
                <a:ext cx="175220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Conclusion</a:t>
                </a:r>
                <a:endParaRPr lang="fr-FR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endParaRPr lang="fr-FR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FBFD7D50-32EF-2A44-A4D8-2B2DC4B8601E}"/>
                  </a:ext>
                </a:extLst>
              </p:cNvPr>
              <p:cNvSpPr/>
              <p:nvPr/>
            </p:nvSpPr>
            <p:spPr>
              <a:xfrm>
                <a:off x="1159414" y="1574394"/>
                <a:ext cx="90000" cy="90000"/>
              </a:xfrm>
              <a:prstGeom prst="ellipse">
                <a:avLst/>
              </a:prstGeom>
              <a:noFill/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A5EE38D-F05B-DE46-82E9-7C98FE353B74}"/>
              </a:ext>
            </a:extLst>
          </p:cNvPr>
          <p:cNvSpPr/>
          <p:nvPr/>
        </p:nvSpPr>
        <p:spPr>
          <a:xfrm>
            <a:off x="0" y="47370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97969-B216-8640-BD3E-DBC60364E521}"/>
              </a:ext>
            </a:extLst>
          </p:cNvPr>
          <p:cNvSpPr/>
          <p:nvPr/>
        </p:nvSpPr>
        <p:spPr>
          <a:xfrm>
            <a:off x="0" y="6487413"/>
            <a:ext cx="12192000" cy="17842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Etienne Fort											                  OSU Pythéas - CESAB</a:t>
            </a: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4077FFCF-801B-C644-96D5-582B38D1D4A5}"/>
              </a:ext>
            </a:extLst>
          </p:cNvPr>
          <p:cNvSpPr/>
          <p:nvPr/>
        </p:nvSpPr>
        <p:spPr>
          <a:xfrm>
            <a:off x="6077469" y="263409"/>
            <a:ext cx="90000" cy="90000"/>
          </a:xfrm>
          <a:prstGeom prst="ellipse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18ECC230-4367-3140-8D9F-344D527BECB9}"/>
              </a:ext>
            </a:extLst>
          </p:cNvPr>
          <p:cNvSpPr txBox="1"/>
          <p:nvPr/>
        </p:nvSpPr>
        <p:spPr>
          <a:xfrm>
            <a:off x="107920" y="708087"/>
            <a:ext cx="434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Species</a:t>
            </a:r>
            <a:r>
              <a:rPr lang="fr-FR" b="1" dirty="0"/>
              <a:t> distribution shift</a:t>
            </a:r>
            <a:endParaRPr lang="fr-FR" b="1" i="1" dirty="0"/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7E46A7D1-CF55-DA47-A57C-650222CC67BF}"/>
              </a:ext>
            </a:extLst>
          </p:cNvPr>
          <p:cNvSpPr/>
          <p:nvPr/>
        </p:nvSpPr>
        <p:spPr>
          <a:xfrm>
            <a:off x="3091013" y="26499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869E9377-99BC-7544-B698-8E1013B98D5E}"/>
              </a:ext>
            </a:extLst>
          </p:cNvPr>
          <p:cNvSpPr/>
          <p:nvPr/>
        </p:nvSpPr>
        <p:spPr>
          <a:xfrm>
            <a:off x="3219560" y="266322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2074E1B3-8D26-7740-A6F5-B7A940874B4A}"/>
              </a:ext>
            </a:extLst>
          </p:cNvPr>
          <p:cNvSpPr/>
          <p:nvPr/>
        </p:nvSpPr>
        <p:spPr>
          <a:xfrm>
            <a:off x="3348470" y="264640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E59D4BD5-E94B-A44F-AF87-DAD4CF106FA4}"/>
              </a:ext>
            </a:extLst>
          </p:cNvPr>
          <p:cNvSpPr/>
          <p:nvPr/>
        </p:nvSpPr>
        <p:spPr>
          <a:xfrm>
            <a:off x="3476155" y="264963"/>
            <a:ext cx="90000" cy="9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5CFF0D88-E984-B344-BEBE-B220127B5FB5}"/>
              </a:ext>
            </a:extLst>
          </p:cNvPr>
          <p:cNvSpPr/>
          <p:nvPr/>
        </p:nvSpPr>
        <p:spPr>
          <a:xfrm>
            <a:off x="3601997" y="265597"/>
            <a:ext cx="90000" cy="90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FFCEC8DE-20F1-3642-95D2-98BFB61E533E}"/>
              </a:ext>
            </a:extLst>
          </p:cNvPr>
          <p:cNvSpPr txBox="1"/>
          <p:nvPr/>
        </p:nvSpPr>
        <p:spPr>
          <a:xfrm>
            <a:off x="11807687" y="6118081"/>
            <a:ext cx="18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78660734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2878</TotalTime>
  <Words>2728</Words>
  <Application>Microsoft Macintosh PowerPoint</Application>
  <PresentationFormat>Grand écran</PresentationFormat>
  <Paragraphs>426</Paragraphs>
  <Slides>31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FORT Etienne</dc:creator>
  <cp:lastModifiedBy>FORT Etienne</cp:lastModifiedBy>
  <cp:revision>74</cp:revision>
  <dcterms:created xsi:type="dcterms:W3CDTF">2023-06-02T08:29:46Z</dcterms:created>
  <dcterms:modified xsi:type="dcterms:W3CDTF">2023-06-07T08:02:25Z</dcterms:modified>
</cp:coreProperties>
</file>

<file path=docProps/thumbnail.jpeg>
</file>